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  <p:sldId id="296" r:id="rId38"/>
    <p:sldId id="310" r:id="rId39"/>
    <p:sldId id="298" r:id="rId40"/>
    <p:sldId id="300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63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4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jp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9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3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hyperlink" Target="mailto:cinsdikici@gmail.com" TargetMode="Externa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153400" cy="2076450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Yapısal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Beyin</a:t>
            </a:r>
            <a:r>
              <a:rPr lang="en-US" dirty="0">
                <a:solidFill>
                  <a:srgbClr val="FFFF00"/>
                </a:solidFill>
              </a:rPr>
              <a:t> MR </a:t>
            </a:r>
            <a:r>
              <a:rPr lang="en-US" dirty="0" err="1">
                <a:solidFill>
                  <a:srgbClr val="FFFF00"/>
                </a:solidFill>
              </a:rPr>
              <a:t>Görüntülerinin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MNI </a:t>
            </a:r>
            <a:r>
              <a:rPr lang="en-US" dirty="0" err="1">
                <a:solidFill>
                  <a:srgbClr val="FFFF00"/>
                </a:solidFill>
              </a:rPr>
              <a:t>Görüntü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Uzayına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Otomatik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Çakıştırılması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3080" y="3810000"/>
            <a:ext cx="8229600" cy="28384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FFFF00"/>
                </a:solidFill>
              </a:rPr>
              <a:t>Züleyha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Akusta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Dağdeviren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Kaya </a:t>
            </a:r>
            <a:r>
              <a:rPr lang="en-US" sz="3200" dirty="0" err="1" smtClean="0">
                <a:solidFill>
                  <a:srgbClr val="FFFF00"/>
                </a:solidFill>
              </a:rPr>
              <a:t>Oğuz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Muhammed </a:t>
            </a:r>
            <a:r>
              <a:rPr lang="en-US" sz="3200" dirty="0" err="1" smtClean="0">
                <a:solidFill>
                  <a:srgbClr val="FFFF00"/>
                </a:solidFill>
              </a:rPr>
              <a:t>Cinsdikici</a:t>
            </a:r>
            <a:endParaRPr lang="en-US" sz="3200" dirty="0" smtClean="0">
              <a:solidFill>
                <a:srgbClr val="FFFF00"/>
              </a:solidFill>
            </a:endParaRP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2700" dirty="0" err="1" smtClean="0">
                <a:solidFill>
                  <a:srgbClr val="FFFF00"/>
                </a:solidFill>
              </a:rPr>
              <a:t>Sinyal</a:t>
            </a:r>
            <a:r>
              <a:rPr lang="en-US" sz="2700" dirty="0" smtClean="0">
                <a:solidFill>
                  <a:srgbClr val="FFFF00"/>
                </a:solidFill>
              </a:rPr>
              <a:t> </a:t>
            </a:r>
            <a:r>
              <a:rPr lang="en-US" sz="2700" dirty="0" err="1" smtClean="0">
                <a:solidFill>
                  <a:srgbClr val="FFFF00"/>
                </a:solidFill>
              </a:rPr>
              <a:t>İşleme</a:t>
            </a:r>
            <a:r>
              <a:rPr lang="en-US" sz="2700" dirty="0" smtClean="0">
                <a:solidFill>
                  <a:srgbClr val="FFFF00"/>
                </a:solidFill>
              </a:rPr>
              <a:t> </a:t>
            </a:r>
            <a:r>
              <a:rPr lang="en-US" sz="2700" dirty="0" err="1" smtClean="0">
                <a:solidFill>
                  <a:srgbClr val="FFFF00"/>
                </a:solidFill>
              </a:rPr>
              <a:t>ve</a:t>
            </a:r>
            <a:r>
              <a:rPr lang="en-US" sz="2700" dirty="0" smtClean="0">
                <a:solidFill>
                  <a:srgbClr val="FFFF00"/>
                </a:solidFill>
              </a:rPr>
              <a:t> </a:t>
            </a:r>
            <a:r>
              <a:rPr lang="en-US" sz="2700" dirty="0" err="1" smtClean="0">
                <a:solidFill>
                  <a:srgbClr val="FFFF00"/>
                </a:solidFill>
              </a:rPr>
              <a:t>İletişim</a:t>
            </a:r>
            <a:r>
              <a:rPr lang="en-US" sz="2700" dirty="0" smtClean="0">
                <a:solidFill>
                  <a:srgbClr val="FFFF00"/>
                </a:solidFill>
              </a:rPr>
              <a:t> </a:t>
            </a:r>
            <a:r>
              <a:rPr lang="en-US" sz="2700" dirty="0" err="1" smtClean="0">
                <a:solidFill>
                  <a:srgbClr val="FFFF00"/>
                </a:solidFill>
              </a:rPr>
              <a:t>Uygulamaları</a:t>
            </a:r>
            <a:r>
              <a:rPr lang="en-US" sz="2700" dirty="0" smtClean="0">
                <a:solidFill>
                  <a:srgbClr val="FFFF00"/>
                </a:solidFill>
              </a:rPr>
              <a:t> (SİU’2015)</a:t>
            </a:r>
            <a:endParaRPr lang="en-US" sz="2700" dirty="0">
              <a:solidFill>
                <a:srgbClr val="FFFF00"/>
              </a:solidFill>
            </a:endParaRPr>
          </a:p>
          <a:p>
            <a:endParaRPr lang="en-US" sz="2700" dirty="0" smtClean="0">
              <a:solidFill>
                <a:srgbClr val="FFFF00"/>
              </a:solidFill>
            </a:endParaRPr>
          </a:p>
          <a:p>
            <a:r>
              <a:rPr lang="en-US" sz="2700" dirty="0" smtClean="0">
                <a:solidFill>
                  <a:srgbClr val="FFFF00"/>
                </a:solidFill>
              </a:rPr>
              <a:t>16.05.2015 </a:t>
            </a:r>
          </a:p>
          <a:p>
            <a:endParaRPr lang="en-US" sz="2700" dirty="0">
              <a:solidFill>
                <a:srgbClr val="FFFF00"/>
              </a:solidFill>
            </a:endParaRPr>
          </a:p>
          <a:p>
            <a:r>
              <a:rPr lang="en-US" sz="2700" dirty="0" smtClean="0">
                <a:solidFill>
                  <a:srgbClr val="FFFF00"/>
                </a:solidFill>
              </a:rPr>
              <a:t>Malatya</a:t>
            </a: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52400" y="12192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/>
              <a:t>Gradient Coils, Ana </a:t>
            </a:r>
            <a:r>
              <a:rPr lang="en-US" i="1" u="sng" dirty="0" err="1" smtClean="0"/>
              <a:t>manyetik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alanı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değiştirmek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için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kullanılır</a:t>
            </a:r>
            <a:r>
              <a:rPr lang="en-US" i="1" u="sng" dirty="0" smtClean="0"/>
              <a:t>.</a:t>
            </a:r>
          </a:p>
          <a:p>
            <a:endParaRPr lang="en-US" i="1" u="sng" dirty="0" smtClean="0"/>
          </a:p>
          <a:p>
            <a:r>
              <a:rPr lang="en-US" i="1" u="sng" dirty="0" err="1" smtClean="0"/>
              <a:t>Birbirine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dik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olacak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şekilde</a:t>
            </a:r>
            <a:r>
              <a:rPr lang="en-US" i="1" u="sng" dirty="0" smtClean="0"/>
              <a:t> X, Y </a:t>
            </a:r>
            <a:r>
              <a:rPr lang="en-US" i="1" u="sng" dirty="0" err="1" smtClean="0"/>
              <a:t>ve</a:t>
            </a:r>
            <a:r>
              <a:rPr lang="en-US" i="1" u="sng" dirty="0" smtClean="0"/>
              <a:t> Z </a:t>
            </a:r>
            <a:r>
              <a:rPr lang="en-US" i="1" u="sng" dirty="0" err="1" smtClean="0"/>
              <a:t>eksenlerinde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uygulanacak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frekanslar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yardımıyla</a:t>
            </a:r>
            <a:r>
              <a:rPr lang="en-US" i="1" u="sng" dirty="0" smtClean="0"/>
              <a:t>, X (</a:t>
            </a:r>
            <a:r>
              <a:rPr lang="en-US" i="1" u="sng" dirty="0" err="1" smtClean="0"/>
              <a:t>saggital</a:t>
            </a:r>
            <a:r>
              <a:rPr lang="en-US" i="1" u="sng" dirty="0" smtClean="0"/>
              <a:t>), Y(coronel) </a:t>
            </a:r>
            <a:r>
              <a:rPr lang="en-US" i="1" u="sng" dirty="0" err="1" smtClean="0"/>
              <a:t>ve</a:t>
            </a:r>
            <a:r>
              <a:rPr lang="en-US" i="1" u="sng" dirty="0" smtClean="0"/>
              <a:t> Z (axial) </a:t>
            </a:r>
            <a:r>
              <a:rPr lang="en-US" i="1" u="sng" dirty="0" err="1" smtClean="0"/>
              <a:t>yönünde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görüntüleri</a:t>
            </a:r>
            <a:r>
              <a:rPr lang="en-US" i="1" u="sng" dirty="0" smtClean="0"/>
              <a:t> n </a:t>
            </a:r>
            <a:r>
              <a:rPr lang="en-US" i="1" u="sng" dirty="0" err="1" smtClean="0"/>
              <a:t>elde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edilmesi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sağlanır</a:t>
            </a:r>
            <a:r>
              <a:rPr lang="en-US" i="1" u="sng" dirty="0" smtClean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62" y="2514600"/>
            <a:ext cx="2439238" cy="126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886200"/>
            <a:ext cx="2438401" cy="12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5325512"/>
            <a:ext cx="2438401" cy="11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266471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42950" y="1460983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/>
              <a:t>RF (</a:t>
            </a:r>
            <a:r>
              <a:rPr lang="en-US" i="1" u="sng" dirty="0" err="1" smtClean="0"/>
              <a:t>RadioFrequency</a:t>
            </a:r>
            <a:r>
              <a:rPr lang="en-US" i="1" u="sng" dirty="0" smtClean="0"/>
              <a:t>) Coils </a:t>
            </a:r>
            <a:r>
              <a:rPr lang="en-US" i="1" u="sng" dirty="0" err="1" smtClean="0"/>
              <a:t>adı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verilen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sarmallar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ise</a:t>
            </a:r>
            <a:r>
              <a:rPr lang="en-US" i="1" u="sng" dirty="0" smtClean="0"/>
              <a:t>, RF pulse </a:t>
            </a:r>
            <a:r>
              <a:rPr lang="en-US" i="1" u="sng" dirty="0" err="1" smtClean="0"/>
              <a:t>sinyali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göndermek</a:t>
            </a:r>
            <a:r>
              <a:rPr lang="en-US" i="1" u="sng" dirty="0" smtClean="0"/>
              <a:t> (transmit) </a:t>
            </a:r>
            <a:r>
              <a:rPr lang="en-US" i="1" u="sng" dirty="0" err="1" smtClean="0"/>
              <a:t>ve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bunu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almak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için</a:t>
            </a:r>
            <a:r>
              <a:rPr lang="en-US" i="1" u="sng" dirty="0" smtClean="0"/>
              <a:t> (receive MR) </a:t>
            </a:r>
            <a:r>
              <a:rPr lang="en-US" i="1" u="sng" dirty="0" err="1" smtClean="0"/>
              <a:t>kullanılırlar</a:t>
            </a:r>
            <a:r>
              <a:rPr lang="en-US" i="1" u="sng" dirty="0" smtClean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2438400"/>
            <a:ext cx="6357937" cy="343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2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838200" y="1038644"/>
            <a:ext cx="784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/>
              <a:t>RF (</a:t>
            </a:r>
            <a:r>
              <a:rPr lang="en-US" i="1" u="sng" dirty="0" err="1" smtClean="0"/>
              <a:t>RadioFrequency</a:t>
            </a:r>
            <a:r>
              <a:rPr lang="en-US" i="1" u="sng" dirty="0" smtClean="0"/>
              <a:t>) Coils </a:t>
            </a:r>
            <a:r>
              <a:rPr lang="en-US" i="1" u="sng" dirty="0" err="1" smtClean="0"/>
              <a:t>adı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verilen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sarmallar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ile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aşağıdaki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vücut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bölümleri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görüntülemesi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yapılabilir</a:t>
            </a:r>
            <a:r>
              <a:rPr lang="en-US" i="1" u="sng" dirty="0" smtClean="0"/>
              <a:t>;</a:t>
            </a:r>
            <a:r>
              <a:rPr lang="en-US" i="1" dirty="0" smtClean="0"/>
              <a:t> </a:t>
            </a:r>
            <a:r>
              <a:rPr lang="en-US" i="1" dirty="0" err="1" smtClean="0"/>
              <a:t>Baş</a:t>
            </a:r>
            <a:r>
              <a:rPr lang="en-US" i="1" dirty="0" smtClean="0"/>
              <a:t>, </a:t>
            </a:r>
            <a:r>
              <a:rPr lang="en-US" i="1" dirty="0" err="1" smtClean="0"/>
              <a:t>Gövde</a:t>
            </a:r>
            <a:r>
              <a:rPr lang="en-US" i="1" dirty="0" smtClean="0"/>
              <a:t>, </a:t>
            </a:r>
            <a:r>
              <a:rPr lang="en-US" i="1" dirty="0" err="1" smtClean="0"/>
              <a:t>Diz</a:t>
            </a:r>
            <a:r>
              <a:rPr lang="en-US" i="1" dirty="0" smtClean="0"/>
              <a:t>, </a:t>
            </a:r>
            <a:r>
              <a:rPr lang="en-US" i="1" dirty="0" err="1" smtClean="0"/>
              <a:t>Omuz</a:t>
            </a:r>
            <a:r>
              <a:rPr lang="en-US" i="1" dirty="0" smtClean="0"/>
              <a:t>, </a:t>
            </a:r>
            <a:r>
              <a:rPr lang="en-US" i="1" dirty="0" err="1" smtClean="0"/>
              <a:t>Bilek</a:t>
            </a:r>
            <a:r>
              <a:rPr lang="en-US" i="1" dirty="0" smtClean="0"/>
              <a:t>, </a:t>
            </a:r>
            <a:r>
              <a:rPr lang="en-US" i="1" dirty="0" err="1" smtClean="0"/>
              <a:t>Ayak</a:t>
            </a:r>
            <a:r>
              <a:rPr lang="en-US" i="1" dirty="0" smtClean="0"/>
              <a:t> </a:t>
            </a:r>
            <a:r>
              <a:rPr lang="en-US" i="1" dirty="0" err="1" smtClean="0"/>
              <a:t>Bileği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RF Pulse (B1), </a:t>
            </a:r>
            <a:r>
              <a:rPr lang="en-US" i="1" dirty="0" err="1" smtClean="0"/>
              <a:t>aynı</a:t>
            </a:r>
            <a:r>
              <a:rPr lang="en-US" i="1" dirty="0" smtClean="0"/>
              <a:t> precession </a:t>
            </a:r>
            <a:r>
              <a:rPr lang="en-US" i="1" dirty="0" err="1" smtClean="0"/>
              <a:t>frekansı</a:t>
            </a:r>
            <a:r>
              <a:rPr lang="en-US" i="1" dirty="0" smtClean="0"/>
              <a:t> </a:t>
            </a:r>
            <a:r>
              <a:rPr lang="en-US" i="1" dirty="0" err="1" smtClean="0"/>
              <a:t>ile</a:t>
            </a:r>
            <a:r>
              <a:rPr lang="en-US" i="1" dirty="0" smtClean="0"/>
              <a:t> </a:t>
            </a:r>
            <a:r>
              <a:rPr lang="en-US" i="1" dirty="0" err="1" smtClean="0"/>
              <a:t>uygulanınca</a:t>
            </a:r>
            <a:r>
              <a:rPr lang="en-US" i="1" dirty="0" smtClean="0"/>
              <a:t> </a:t>
            </a:r>
            <a:r>
              <a:rPr lang="en-US" i="1" dirty="0" err="1" smtClean="0"/>
              <a:t>iki</a:t>
            </a:r>
            <a:r>
              <a:rPr lang="en-US" i="1" dirty="0" smtClean="0"/>
              <a:t> durum </a:t>
            </a:r>
            <a:r>
              <a:rPr lang="en-US" i="1" dirty="0" err="1" smtClean="0"/>
              <a:t>oluşur</a:t>
            </a:r>
            <a:r>
              <a:rPr lang="en-US" i="1" dirty="0" smtClean="0"/>
              <a:t>; </a:t>
            </a:r>
          </a:p>
          <a:p>
            <a:pPr marL="342900" indent="-342900">
              <a:buAutoNum type="alphaLcParenBoth"/>
            </a:pPr>
            <a:r>
              <a:rPr lang="en-US" i="1" dirty="0" err="1" smtClean="0"/>
              <a:t>düşük</a:t>
            </a:r>
            <a:r>
              <a:rPr lang="en-US" i="1" dirty="0" smtClean="0"/>
              <a:t> </a:t>
            </a:r>
            <a:r>
              <a:rPr lang="en-US" i="1" dirty="0" err="1" smtClean="0"/>
              <a:t>enerjili</a:t>
            </a:r>
            <a:r>
              <a:rPr lang="en-US" i="1" dirty="0" smtClean="0"/>
              <a:t> </a:t>
            </a:r>
            <a:r>
              <a:rPr lang="en-US" i="1" dirty="0" err="1" smtClean="0"/>
              <a:t>bazı</a:t>
            </a:r>
            <a:r>
              <a:rPr lang="en-US" i="1" dirty="0" smtClean="0"/>
              <a:t> </a:t>
            </a:r>
            <a:r>
              <a:rPr lang="en-US" i="1" dirty="0" err="1" smtClean="0"/>
              <a:t>paralel</a:t>
            </a:r>
            <a:r>
              <a:rPr lang="en-US" i="1" dirty="0" smtClean="0"/>
              <a:t> </a:t>
            </a:r>
            <a:r>
              <a:rPr lang="en-US" i="1" dirty="0" err="1" smtClean="0"/>
              <a:t>protonlar</a:t>
            </a:r>
            <a:r>
              <a:rPr lang="en-US" i="1" dirty="0" smtClean="0"/>
              <a:t>, </a:t>
            </a:r>
            <a:r>
              <a:rPr lang="en-US" i="1" dirty="0" err="1" smtClean="0"/>
              <a:t>yüksek</a:t>
            </a:r>
            <a:r>
              <a:rPr lang="en-US" i="1" dirty="0" smtClean="0"/>
              <a:t> </a:t>
            </a:r>
            <a:r>
              <a:rPr lang="en-US" i="1" dirty="0" err="1" smtClean="0"/>
              <a:t>enerjili</a:t>
            </a:r>
            <a:r>
              <a:rPr lang="en-US" i="1" dirty="0" smtClean="0"/>
              <a:t> anti-</a:t>
            </a:r>
            <a:r>
              <a:rPr lang="en-US" i="1" dirty="0" err="1" smtClean="0"/>
              <a:t>paralel</a:t>
            </a:r>
            <a:r>
              <a:rPr lang="en-US" i="1" dirty="0" smtClean="0"/>
              <a:t> </a:t>
            </a:r>
            <a:r>
              <a:rPr lang="en-US" i="1" dirty="0" err="1" smtClean="0"/>
              <a:t>yöne</a:t>
            </a:r>
            <a:r>
              <a:rPr lang="en-US" i="1" dirty="0" smtClean="0"/>
              <a:t> </a:t>
            </a:r>
            <a:r>
              <a:rPr lang="en-US" i="1" dirty="0" err="1" smtClean="0"/>
              <a:t>dönerler</a:t>
            </a:r>
            <a:endParaRPr lang="en-US" i="1" dirty="0" smtClean="0"/>
          </a:p>
          <a:p>
            <a:pPr marL="342900" indent="-342900">
              <a:buAutoNum type="alphaLcParenBoth"/>
            </a:pPr>
            <a:r>
              <a:rPr lang="en-US" i="1" dirty="0" err="1" smtClean="0"/>
              <a:t>Protonlar</a:t>
            </a:r>
            <a:r>
              <a:rPr lang="en-US" i="1" dirty="0" smtClean="0"/>
              <a:t> “in-phase” </a:t>
            </a:r>
            <a:r>
              <a:rPr lang="en-US" i="1" dirty="0" err="1" smtClean="0"/>
              <a:t>yapılanmasına</a:t>
            </a:r>
            <a:r>
              <a:rPr lang="en-US" i="1" dirty="0" smtClean="0"/>
              <a:t> </a:t>
            </a:r>
            <a:r>
              <a:rPr lang="en-US" i="1" dirty="0" err="1" smtClean="0"/>
              <a:t>girerler</a:t>
            </a:r>
            <a:r>
              <a:rPr lang="en-US" i="1" dirty="0" smtClean="0"/>
              <a:t>. Net </a:t>
            </a:r>
            <a:r>
              <a:rPr lang="en-US" i="1" dirty="0" err="1" smtClean="0"/>
              <a:t>vektör</a:t>
            </a:r>
            <a:r>
              <a:rPr lang="en-US" i="1" dirty="0" smtClean="0"/>
              <a:t> </a:t>
            </a:r>
            <a:r>
              <a:rPr lang="en-US" i="1" dirty="0" err="1" smtClean="0"/>
              <a:t>yönü</a:t>
            </a:r>
            <a:r>
              <a:rPr lang="en-US" i="1" dirty="0" smtClean="0"/>
              <a:t> </a:t>
            </a:r>
            <a:r>
              <a:rPr lang="en-US" i="1" dirty="0" err="1" smtClean="0"/>
              <a:t>belirlenir</a:t>
            </a:r>
            <a:r>
              <a:rPr lang="en-US" i="1" dirty="0" smtClean="0"/>
              <a:t> (Traverse </a:t>
            </a:r>
            <a:r>
              <a:rPr lang="en-US" i="1" dirty="0" err="1" smtClean="0"/>
              <a:t>Magnetisation</a:t>
            </a:r>
            <a:r>
              <a:rPr lang="en-US" i="1" dirty="0" smtClean="0"/>
              <a:t>).</a:t>
            </a:r>
            <a:endParaRPr lang="en-US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42672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276600"/>
            <a:ext cx="41148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99" y="3276600"/>
            <a:ext cx="28003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6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838200" y="1038644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 smtClean="0"/>
              <a:t>Relaxation: RF pulse </a:t>
            </a:r>
            <a:r>
              <a:rPr lang="en-US" sz="2400" i="1" u="sng" dirty="0" err="1" smtClean="0"/>
              <a:t>verildikten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sonra</a:t>
            </a:r>
            <a:r>
              <a:rPr lang="en-US" sz="2400" i="1" u="sng" dirty="0" smtClean="0"/>
              <a:t>, </a:t>
            </a:r>
            <a:r>
              <a:rPr lang="en-US" sz="2400" i="1" u="sng" dirty="0" err="1"/>
              <a:t>d</a:t>
            </a:r>
            <a:r>
              <a:rPr lang="en-US" sz="2400" i="1" u="sng" dirty="0" err="1" smtClean="0"/>
              <a:t>enge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durumuna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gelene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kadar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geçen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süre</a:t>
            </a:r>
            <a:r>
              <a:rPr lang="en-US" sz="2400" i="1" u="sng" dirty="0" smtClean="0"/>
              <a:t>.</a:t>
            </a:r>
          </a:p>
          <a:p>
            <a:endParaRPr lang="en-US" i="1" u="sng" dirty="0"/>
          </a:p>
          <a:p>
            <a:r>
              <a:rPr lang="en-US" i="1" u="sng" dirty="0" err="1" smtClean="0"/>
              <a:t>İki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yönde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hesaplanır</a:t>
            </a:r>
            <a:r>
              <a:rPr lang="en-US" i="1" u="sng" dirty="0" smtClean="0"/>
              <a:t>;</a:t>
            </a:r>
          </a:p>
          <a:p>
            <a:r>
              <a:rPr lang="en-US" i="1" dirty="0"/>
              <a:t>	</a:t>
            </a:r>
            <a:r>
              <a:rPr lang="en-US" i="1" dirty="0" smtClean="0"/>
              <a:t>1. Longitudinal (T1) – Bo (z </a:t>
            </a:r>
            <a:r>
              <a:rPr lang="en-US" i="1" dirty="0" err="1" smtClean="0"/>
              <a:t>ekseni</a:t>
            </a:r>
            <a:r>
              <a:rPr lang="en-US" i="1" dirty="0" smtClean="0"/>
              <a:t>) </a:t>
            </a:r>
            <a:r>
              <a:rPr lang="en-US" i="1" dirty="0" err="1" smtClean="0"/>
              <a:t>eksenine</a:t>
            </a:r>
            <a:r>
              <a:rPr lang="en-US" i="1" dirty="0" smtClean="0"/>
              <a:t> </a:t>
            </a:r>
            <a:r>
              <a:rPr lang="en-US" i="1" dirty="0" err="1" smtClean="0"/>
              <a:t>paralel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i="1" dirty="0" smtClean="0"/>
              <a:t>2. Traverse (T2) – Bo </a:t>
            </a:r>
            <a:r>
              <a:rPr lang="en-US" i="1" dirty="0" err="1" smtClean="0"/>
              <a:t>eksenine</a:t>
            </a:r>
            <a:r>
              <a:rPr lang="en-US" i="1" dirty="0" smtClean="0"/>
              <a:t> (x-y </a:t>
            </a:r>
            <a:r>
              <a:rPr lang="en-US" i="1" dirty="0" err="1" smtClean="0"/>
              <a:t>eksenleri</a:t>
            </a:r>
            <a:r>
              <a:rPr lang="en-US" i="1" dirty="0" smtClean="0"/>
              <a:t>) </a:t>
            </a:r>
            <a:r>
              <a:rPr lang="en-US" i="1" dirty="0" err="1" smtClean="0"/>
              <a:t>dik</a:t>
            </a:r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64" y="2895600"/>
            <a:ext cx="67135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9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838200" y="1038644"/>
            <a:ext cx="7848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 smtClean="0"/>
              <a:t>T1 Relaxation: </a:t>
            </a:r>
          </a:p>
          <a:p>
            <a:r>
              <a:rPr lang="en-US" i="1" u="sng" dirty="0" smtClean="0"/>
              <a:t>RF pulse </a:t>
            </a:r>
            <a:r>
              <a:rPr lang="en-US" i="1" u="sng" dirty="0" err="1" smtClean="0"/>
              <a:t>verildikten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sonra</a:t>
            </a:r>
            <a:r>
              <a:rPr lang="en-US" i="1" u="sng" dirty="0" smtClean="0"/>
              <a:t>, </a:t>
            </a:r>
            <a:r>
              <a:rPr lang="en-US" i="1" u="sng" dirty="0" err="1"/>
              <a:t>d</a:t>
            </a:r>
            <a:r>
              <a:rPr lang="en-US" i="1" u="sng" dirty="0" err="1" smtClean="0"/>
              <a:t>enge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durumuna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gelene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kadar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protonların</a:t>
            </a:r>
            <a:r>
              <a:rPr lang="en-US" i="1" u="sng" dirty="0" smtClean="0"/>
              <a:t> Z </a:t>
            </a:r>
            <a:r>
              <a:rPr lang="en-US" i="1" u="sng" dirty="0" err="1" smtClean="0"/>
              <a:t>ekseni</a:t>
            </a:r>
            <a:r>
              <a:rPr lang="en-US" i="1" u="sng" dirty="0"/>
              <a:t> </a:t>
            </a:r>
            <a:r>
              <a:rPr lang="en-US" i="1" u="sng" dirty="0" err="1" smtClean="0"/>
              <a:t>etrafındaki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salınımlarına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geldiği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gözlenmektedir</a:t>
            </a:r>
            <a:r>
              <a:rPr lang="en-US" i="1" u="sng" dirty="0" smtClean="0"/>
              <a:t>. Bu </a:t>
            </a:r>
            <a:r>
              <a:rPr lang="en-US" i="1" u="sng" dirty="0" err="1" smtClean="0"/>
              <a:t>süre</a:t>
            </a:r>
            <a:r>
              <a:rPr lang="en-US" i="1" u="sng" dirty="0" smtClean="0"/>
              <a:t> T1 Relaxation [Spin Lattice] </a:t>
            </a:r>
            <a:r>
              <a:rPr lang="en-US" i="1" u="sng" dirty="0" err="1" smtClean="0"/>
              <a:t>olarak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bilinir</a:t>
            </a:r>
            <a:r>
              <a:rPr lang="en-US" i="1" u="sng" dirty="0" smtClean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377733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362200"/>
            <a:ext cx="381021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0999"/>
            <a:ext cx="3777336" cy="145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8" y="4190999"/>
            <a:ext cx="3810219" cy="145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838200" y="1038644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 smtClean="0"/>
              <a:t>T1 Relaxation: </a:t>
            </a:r>
            <a:r>
              <a:rPr lang="en-US" sz="2400" i="1" u="sng" dirty="0" err="1" smtClean="0"/>
              <a:t>Farklı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dokular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için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farklı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süreler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gözlenmektedir</a:t>
            </a:r>
            <a:endParaRPr lang="en-US" sz="2400" i="1" u="sng" dirty="0" smtClean="0"/>
          </a:p>
          <a:p>
            <a:endParaRPr lang="en-US" i="1" u="sng" dirty="0"/>
          </a:p>
          <a:p>
            <a:r>
              <a:rPr lang="en-US" i="1" u="sng" dirty="0" err="1" smtClean="0"/>
              <a:t>Örneğin</a:t>
            </a:r>
            <a:r>
              <a:rPr lang="en-US" i="1" u="sng" dirty="0" smtClean="0"/>
              <a:t>, “Su </a:t>
            </a:r>
            <a:r>
              <a:rPr lang="en-US" i="1" u="sng" dirty="0" err="1" smtClean="0"/>
              <a:t>molekülleri</a:t>
            </a:r>
            <a:r>
              <a:rPr lang="en-US" i="1" u="sng" dirty="0" smtClean="0"/>
              <a:t>” </a:t>
            </a:r>
            <a:r>
              <a:rPr lang="en-US" i="1" u="sng" dirty="0" err="1" smtClean="0"/>
              <a:t>çok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hızlı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hareket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ettikleri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için</a:t>
            </a:r>
            <a:r>
              <a:rPr lang="en-US" i="1" u="sng" dirty="0" smtClean="0"/>
              <a:t>, </a:t>
            </a:r>
            <a:r>
              <a:rPr lang="en-US" i="1" u="sng" dirty="0" err="1" smtClean="0"/>
              <a:t>çok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çabuk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düşük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enerji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seviyesine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geri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dönemezler</a:t>
            </a:r>
            <a:r>
              <a:rPr lang="en-US" i="1" u="sng" dirty="0" smtClean="0"/>
              <a:t>. </a:t>
            </a:r>
            <a:r>
              <a:rPr lang="en-US" i="1" u="sng" dirty="0" err="1" smtClean="0"/>
              <a:t>Bunun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için</a:t>
            </a:r>
            <a:r>
              <a:rPr lang="en-US" i="1" u="sng" dirty="0" smtClean="0"/>
              <a:t> T1 </a:t>
            </a:r>
            <a:r>
              <a:rPr lang="en-US" i="1" u="sng" dirty="0" err="1" smtClean="0"/>
              <a:t>grafiğinde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daha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uzun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bir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sürede</a:t>
            </a:r>
            <a:r>
              <a:rPr lang="en-US" i="1" u="sng" dirty="0" smtClean="0"/>
              <a:t> Z </a:t>
            </a:r>
            <a:r>
              <a:rPr lang="en-US" i="1" u="sng" dirty="0" err="1" smtClean="0"/>
              <a:t>eksenine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yakınlaştıkları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görülür</a:t>
            </a:r>
            <a:r>
              <a:rPr lang="en-US" i="1" u="sng" dirty="0" smtClean="0"/>
              <a:t>. </a:t>
            </a:r>
          </a:p>
          <a:p>
            <a:endParaRPr lang="en-US" i="1" u="sng" dirty="0"/>
          </a:p>
          <a:p>
            <a:r>
              <a:rPr lang="en-US" i="1" u="sng" dirty="0" err="1" smtClean="0"/>
              <a:t>Oysaki</a:t>
            </a:r>
            <a:r>
              <a:rPr lang="en-US" i="1" u="sng" dirty="0" smtClean="0"/>
              <a:t> “</a:t>
            </a:r>
            <a:r>
              <a:rPr lang="en-US" i="1" u="sng" dirty="0" err="1" smtClean="0"/>
              <a:t>yağ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molekülleri</a:t>
            </a:r>
            <a:r>
              <a:rPr lang="en-US" i="1" u="sng" dirty="0" smtClean="0"/>
              <a:t>” </a:t>
            </a:r>
            <a:r>
              <a:rPr lang="en-US" i="1" u="sng" dirty="0" err="1" smtClean="0"/>
              <a:t>yavaştırlar</a:t>
            </a:r>
            <a:r>
              <a:rPr lang="en-US" i="1" u="sng" dirty="0" smtClean="0"/>
              <a:t>. </a:t>
            </a:r>
            <a:r>
              <a:rPr lang="en-US" i="1" u="sng" dirty="0" err="1" smtClean="0"/>
              <a:t>Ve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kısa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sürede</a:t>
            </a:r>
            <a:r>
              <a:rPr lang="en-US" i="1" u="sng" dirty="0" smtClean="0"/>
              <a:t> Z </a:t>
            </a:r>
            <a:r>
              <a:rPr lang="en-US" i="1" u="sng" dirty="0" err="1" smtClean="0"/>
              <a:t>eksenine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geri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dönerler</a:t>
            </a:r>
            <a:r>
              <a:rPr lang="en-US" i="1" u="sng" dirty="0" smtClean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91" y="3276600"/>
            <a:ext cx="71040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0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838200" y="1038644"/>
            <a:ext cx="7848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 smtClean="0"/>
              <a:t>T2 Relaxation: </a:t>
            </a:r>
          </a:p>
          <a:p>
            <a:r>
              <a:rPr lang="en-US" i="1" u="sng" dirty="0" smtClean="0"/>
              <a:t>RF pulse </a:t>
            </a:r>
            <a:r>
              <a:rPr lang="en-US" i="1" u="sng" dirty="0" err="1" smtClean="0"/>
              <a:t>verildikten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sonra</a:t>
            </a:r>
            <a:r>
              <a:rPr lang="en-US" i="1" u="sng" dirty="0" smtClean="0"/>
              <a:t>, </a:t>
            </a:r>
            <a:r>
              <a:rPr lang="en-US" i="1" u="sng" dirty="0" err="1" smtClean="0"/>
              <a:t>protonların</a:t>
            </a:r>
            <a:r>
              <a:rPr lang="en-US" i="1" u="sng" dirty="0" smtClean="0"/>
              <a:t> “in-phase” </a:t>
            </a:r>
            <a:r>
              <a:rPr lang="en-US" i="1" u="sng" dirty="0" err="1" smtClean="0"/>
              <a:t>konumundan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tekrar</a:t>
            </a:r>
            <a:r>
              <a:rPr lang="en-US" i="1" u="sng" dirty="0" smtClean="0"/>
              <a:t> “out of phase” (x-y </a:t>
            </a:r>
            <a:r>
              <a:rPr lang="en-US" i="1" u="sng" dirty="0" err="1" smtClean="0"/>
              <a:t>ekseninde</a:t>
            </a:r>
            <a:r>
              <a:rPr lang="en-US" i="1" u="sng" dirty="0" smtClean="0"/>
              <a:t>) </a:t>
            </a:r>
            <a:r>
              <a:rPr lang="en-US" i="1" u="sng" dirty="0" err="1" smtClean="0"/>
              <a:t>durumuna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geçmeleri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tanımlanmaktadır</a:t>
            </a:r>
            <a:r>
              <a:rPr lang="en-US" i="1" u="sng" dirty="0" smtClean="0"/>
              <a:t>. Bu </a:t>
            </a:r>
            <a:r>
              <a:rPr lang="en-US" i="1" u="sng" dirty="0" err="1" smtClean="0"/>
              <a:t>süreye</a:t>
            </a:r>
            <a:r>
              <a:rPr lang="en-US" i="1" u="sng" dirty="0" smtClean="0"/>
              <a:t> T2 relaxation [Spin Spin] </a:t>
            </a:r>
            <a:r>
              <a:rPr lang="en-US" i="1" u="sng" dirty="0" err="1" smtClean="0"/>
              <a:t>denilmektedir</a:t>
            </a:r>
            <a:r>
              <a:rPr lang="en-US" i="1" u="sng" dirty="0" smtClean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3352800" cy="18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3384759" cy="18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37187"/>
            <a:ext cx="4318000" cy="235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4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838200" y="1038644"/>
            <a:ext cx="7848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 smtClean="0"/>
              <a:t>T2 Relaxation: </a:t>
            </a:r>
            <a:r>
              <a:rPr lang="en-US" sz="2400" i="1" u="sng" dirty="0" err="1" smtClean="0"/>
              <a:t>Farklı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dokular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için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farklı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süreler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gözlenmektedir</a:t>
            </a:r>
            <a:endParaRPr lang="en-US" sz="2400" i="1" u="sng" dirty="0" smtClean="0"/>
          </a:p>
          <a:p>
            <a:endParaRPr lang="en-US" i="1" u="sng" dirty="0"/>
          </a:p>
          <a:p>
            <a:r>
              <a:rPr lang="en-US" i="1" u="sng" dirty="0" err="1" smtClean="0"/>
              <a:t>Örneğin</a:t>
            </a:r>
            <a:r>
              <a:rPr lang="en-US" i="1" u="sng" dirty="0" smtClean="0"/>
              <a:t>, “Su </a:t>
            </a:r>
            <a:r>
              <a:rPr lang="en-US" i="1" u="sng" dirty="0" err="1" smtClean="0"/>
              <a:t>molekülleri</a:t>
            </a:r>
            <a:r>
              <a:rPr lang="en-US" i="1" u="sng" dirty="0" smtClean="0"/>
              <a:t>” </a:t>
            </a:r>
            <a:r>
              <a:rPr lang="en-US" i="1" u="sng" dirty="0" err="1" smtClean="0"/>
              <a:t>çok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hızlı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hareket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ettikleri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için</a:t>
            </a:r>
            <a:r>
              <a:rPr lang="en-US" i="1" u="sng" dirty="0" smtClean="0"/>
              <a:t>, </a:t>
            </a:r>
            <a:r>
              <a:rPr lang="en-US" i="1" u="sng" dirty="0" err="1" smtClean="0"/>
              <a:t>homojenite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için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çok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az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yer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ifade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etmektedir</a:t>
            </a:r>
            <a:r>
              <a:rPr lang="en-US" i="1" u="sng" dirty="0" smtClean="0"/>
              <a:t>. Bu </a:t>
            </a:r>
            <a:r>
              <a:rPr lang="en-US" i="1" u="sng" dirty="0" err="1" smtClean="0"/>
              <a:t>sebeple</a:t>
            </a:r>
            <a:r>
              <a:rPr lang="en-US" i="1" u="sng" dirty="0" smtClean="0"/>
              <a:t>, </a:t>
            </a:r>
            <a:r>
              <a:rPr lang="en-US" i="1" u="sng" dirty="0" err="1" smtClean="0"/>
              <a:t>protonların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ayrık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salınımlara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geri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dönüşünü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ifade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eden</a:t>
            </a:r>
            <a:r>
              <a:rPr lang="en-US" i="1" u="sng" dirty="0" smtClean="0"/>
              <a:t> T2 relaxation </a:t>
            </a:r>
            <a:r>
              <a:rPr lang="en-US" i="1" u="sng" dirty="0" err="1" smtClean="0"/>
              <a:t>süresi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uzamaktadır</a:t>
            </a:r>
            <a:r>
              <a:rPr lang="en-US" i="1" u="sng" dirty="0" smtClean="0"/>
              <a:t>.</a:t>
            </a:r>
          </a:p>
          <a:p>
            <a:endParaRPr lang="en-US" i="1" u="sng" dirty="0"/>
          </a:p>
          <a:p>
            <a:r>
              <a:rPr lang="en-US" i="1" u="sng" dirty="0" err="1" smtClean="0"/>
              <a:t>Oysaki</a:t>
            </a:r>
            <a:r>
              <a:rPr lang="en-US" i="1" u="sng" dirty="0" smtClean="0"/>
              <a:t> “</a:t>
            </a:r>
            <a:r>
              <a:rPr lang="en-US" i="1" u="sng" dirty="0" err="1" smtClean="0"/>
              <a:t>yağ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molekülleri</a:t>
            </a:r>
            <a:r>
              <a:rPr lang="en-US" i="1" u="sng" dirty="0" smtClean="0"/>
              <a:t>” </a:t>
            </a:r>
            <a:r>
              <a:rPr lang="en-US" i="1" u="sng" dirty="0" err="1" smtClean="0"/>
              <a:t>yavaştırlar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homojenlik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için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yeterli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yeri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ifade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ederler</a:t>
            </a:r>
            <a:r>
              <a:rPr lang="en-US" i="1" u="sng" dirty="0" smtClean="0"/>
              <a:t>. Bu </a:t>
            </a:r>
            <a:r>
              <a:rPr lang="en-US" i="1" u="sng" dirty="0" err="1" smtClean="0"/>
              <a:t>yüzden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protonlarının</a:t>
            </a:r>
            <a:r>
              <a:rPr lang="en-US" i="1" u="sng" dirty="0" smtClean="0"/>
              <a:t> T2 relaxation </a:t>
            </a:r>
            <a:r>
              <a:rPr lang="en-US" i="1" u="sng" dirty="0" err="1" smtClean="0"/>
              <a:t>süresi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kısadır</a:t>
            </a:r>
            <a:r>
              <a:rPr lang="en-US" i="1" u="sng" dirty="0" smtClean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54387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6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52400" y="1038644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Net </a:t>
            </a:r>
            <a:r>
              <a:rPr lang="en-US" sz="2400" i="1" dirty="0" err="1" smtClean="0"/>
              <a:t>Manyetik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Vektör</a:t>
            </a:r>
            <a:r>
              <a:rPr lang="en-US" sz="2400" i="1" dirty="0" smtClean="0"/>
              <a:t> = </a:t>
            </a:r>
            <a:r>
              <a:rPr lang="en-US" sz="2400" i="1" dirty="0" err="1" smtClean="0"/>
              <a:t>Tüm</a:t>
            </a:r>
            <a:r>
              <a:rPr lang="en-US" sz="2400" i="1" dirty="0" smtClean="0"/>
              <a:t> Longitudinal + Transverse </a:t>
            </a:r>
            <a:r>
              <a:rPr lang="en-US" sz="2400" i="1" dirty="0" err="1" smtClean="0"/>
              <a:t>Magnetizmadır</a:t>
            </a:r>
            <a:endParaRPr lang="en-US" sz="2400" i="1" dirty="0" smtClean="0"/>
          </a:p>
          <a:p>
            <a:endParaRPr lang="en-US" sz="2400" i="1" dirty="0"/>
          </a:p>
          <a:p>
            <a:r>
              <a:rPr lang="en-US" sz="2400" i="1" dirty="0" smtClean="0"/>
              <a:t>Net </a:t>
            </a:r>
            <a:r>
              <a:rPr lang="en-US" sz="2400" i="1" dirty="0" err="1" smtClean="0"/>
              <a:t>Manyetik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Vektör</a:t>
            </a:r>
            <a:r>
              <a:rPr lang="en-US" sz="2400" i="1" dirty="0" smtClean="0"/>
              <a:t>, Z </a:t>
            </a:r>
            <a:r>
              <a:rPr lang="en-US" sz="2400" i="1" dirty="0" err="1" smtClean="0"/>
              <a:t>ekseni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etrafında</a:t>
            </a:r>
            <a:r>
              <a:rPr lang="en-US" sz="2400" i="1" dirty="0" smtClean="0"/>
              <a:t> spiral </a:t>
            </a:r>
            <a:r>
              <a:rPr lang="en-US" sz="2400" i="1" dirty="0" err="1" smtClean="0"/>
              <a:t>olarak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tespit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edilir</a:t>
            </a:r>
            <a:r>
              <a:rPr lang="en-US" sz="2400" i="1" dirty="0" smtClean="0"/>
              <a:t>.</a:t>
            </a:r>
            <a:endParaRPr lang="en-US" i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311106"/>
            <a:ext cx="3886200" cy="175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514" y="3886200"/>
            <a:ext cx="3651971" cy="160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66" y="4998027"/>
            <a:ext cx="3330534" cy="167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9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52400" y="1038644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RF Reception; Net </a:t>
            </a:r>
            <a:r>
              <a:rPr lang="en-US" sz="2400" i="1" dirty="0" err="1" smtClean="0"/>
              <a:t>manyetik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vektör’ün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ürettiği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elektriksel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sinyal</a:t>
            </a:r>
            <a:r>
              <a:rPr lang="en-US" sz="2400" i="1" dirty="0" smtClean="0"/>
              <a:t> RF coil </a:t>
            </a:r>
            <a:r>
              <a:rPr lang="en-US" sz="2400" i="1" dirty="0" err="1" smtClean="0"/>
              <a:t>sarmalları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tarafından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alınmaktadır</a:t>
            </a:r>
            <a:r>
              <a:rPr lang="en-US" sz="2400" i="1" dirty="0" smtClean="0"/>
              <a:t>.</a:t>
            </a:r>
            <a:endParaRPr lang="en-US" i="1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43113"/>
            <a:ext cx="305983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043112"/>
            <a:ext cx="30861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3034147" cy="14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639813"/>
            <a:ext cx="3086100" cy="143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12686"/>
            <a:ext cx="4533900" cy="2427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876800" y="1012687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Manyetik</a:t>
            </a:r>
            <a:r>
              <a:rPr lang="en-US" dirty="0"/>
              <a:t> </a:t>
            </a:r>
            <a:r>
              <a:rPr lang="en-US" dirty="0" err="1"/>
              <a:t>Rezonans</a:t>
            </a:r>
            <a:r>
              <a:rPr lang="en-US" dirty="0"/>
              <a:t> </a:t>
            </a:r>
            <a:r>
              <a:rPr lang="en-US" dirty="0" err="1"/>
              <a:t>Görüntüleme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mıknatıslarla</a:t>
            </a:r>
            <a:r>
              <a:rPr lang="en-US" dirty="0"/>
              <a:t> </a:t>
            </a:r>
            <a:r>
              <a:rPr lang="en-US" dirty="0" err="1"/>
              <a:t>oluşturulan</a:t>
            </a:r>
            <a:r>
              <a:rPr lang="en-US" dirty="0"/>
              <a:t> </a:t>
            </a:r>
            <a:r>
              <a:rPr lang="en-US" dirty="0" err="1"/>
              <a:t>güçlü</a:t>
            </a:r>
            <a:r>
              <a:rPr lang="en-US" dirty="0"/>
              <a:t> </a:t>
            </a:r>
            <a:r>
              <a:rPr lang="en-US" dirty="0" err="1"/>
              <a:t>manyetik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radyo</a:t>
            </a:r>
            <a:r>
              <a:rPr lang="en-US" dirty="0"/>
              <a:t> </a:t>
            </a:r>
            <a:r>
              <a:rPr lang="en-US" dirty="0" err="1"/>
              <a:t>dalgaları</a:t>
            </a:r>
            <a:r>
              <a:rPr lang="en-US" dirty="0"/>
              <a:t> </a:t>
            </a:r>
            <a:r>
              <a:rPr lang="en-US" dirty="0" err="1"/>
              <a:t>kullanılarak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anatomik</a:t>
            </a:r>
            <a:r>
              <a:rPr lang="en-US" dirty="0"/>
              <a:t> </a:t>
            </a:r>
            <a:r>
              <a:rPr lang="en-US" dirty="0" err="1"/>
              <a:t>yapıları</a:t>
            </a:r>
            <a:r>
              <a:rPr lang="en-US" dirty="0"/>
              <a:t>,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yapılardan</a:t>
            </a:r>
            <a:r>
              <a:rPr lang="en-US" dirty="0"/>
              <a:t> net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ayırt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, </a:t>
            </a:r>
            <a:r>
              <a:rPr lang="en-US" dirty="0" err="1"/>
              <a:t>sağlıklı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hastalıklı</a:t>
            </a:r>
            <a:r>
              <a:rPr lang="en-US" dirty="0"/>
              <a:t> </a:t>
            </a:r>
            <a:r>
              <a:rPr lang="en-US" dirty="0" err="1"/>
              <a:t>dokular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farklılıkları</a:t>
            </a:r>
            <a:r>
              <a:rPr lang="en-US" dirty="0"/>
              <a:t> </a:t>
            </a:r>
            <a:r>
              <a:rPr lang="en-US" dirty="0" err="1"/>
              <a:t>saptamak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tanımlamak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tekniktir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2133600" y="3657600"/>
            <a:ext cx="670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Bu </a:t>
            </a:r>
            <a:r>
              <a:rPr lang="en-US" dirty="0" err="1"/>
              <a:t>özelliğiyle</a:t>
            </a:r>
            <a:r>
              <a:rPr lang="en-US" dirty="0"/>
              <a:t> de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bebeklerde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hamilelerde</a:t>
            </a:r>
            <a:r>
              <a:rPr lang="en-US" dirty="0"/>
              <a:t> bile </a:t>
            </a:r>
            <a:r>
              <a:rPr lang="en-US" dirty="0" err="1"/>
              <a:t>tanısal</a:t>
            </a:r>
            <a:r>
              <a:rPr lang="en-US" dirty="0"/>
              <a:t> </a:t>
            </a:r>
            <a:r>
              <a:rPr lang="en-US" dirty="0" err="1"/>
              <a:t>amaçla</a:t>
            </a:r>
            <a:r>
              <a:rPr lang="en-US" dirty="0"/>
              <a:t> </a:t>
            </a:r>
            <a:r>
              <a:rPr lang="en-US" dirty="0" err="1"/>
              <a:t>güvenle</a:t>
            </a:r>
            <a:r>
              <a:rPr lang="en-US" dirty="0"/>
              <a:t> </a:t>
            </a:r>
            <a:r>
              <a:rPr lang="en-US" dirty="0" err="1"/>
              <a:t>kullanılabilen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yöntemdir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Ayrıca</a:t>
            </a:r>
            <a:r>
              <a:rPr lang="en-US" dirty="0"/>
              <a:t> MR </a:t>
            </a:r>
            <a:r>
              <a:rPr lang="en-US" dirty="0" err="1"/>
              <a:t>uyumlu</a:t>
            </a:r>
            <a:r>
              <a:rPr lang="en-US" dirty="0"/>
              <a:t> </a:t>
            </a:r>
            <a:r>
              <a:rPr lang="en-US" dirty="0" err="1"/>
              <a:t>anestezi</a:t>
            </a:r>
            <a:r>
              <a:rPr lang="en-US" dirty="0"/>
              <a:t> </a:t>
            </a:r>
            <a:r>
              <a:rPr lang="en-US" dirty="0" err="1"/>
              <a:t>cihazları</a:t>
            </a:r>
            <a:r>
              <a:rPr lang="en-US" dirty="0"/>
              <a:t> </a:t>
            </a:r>
            <a:r>
              <a:rPr lang="en-US" dirty="0" err="1"/>
              <a:t>yardımıyla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yerde</a:t>
            </a:r>
            <a:r>
              <a:rPr lang="en-US" dirty="0"/>
              <a:t> </a:t>
            </a:r>
            <a:r>
              <a:rPr lang="en-US" dirty="0" err="1"/>
              <a:t>bulunma</a:t>
            </a:r>
            <a:r>
              <a:rPr lang="en-US" dirty="0"/>
              <a:t> </a:t>
            </a:r>
            <a:r>
              <a:rPr lang="en-US" dirty="0" err="1"/>
              <a:t>korkusu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,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çocuk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bebeklerde</a:t>
            </a:r>
            <a:r>
              <a:rPr lang="en-US" dirty="0"/>
              <a:t>, </a:t>
            </a:r>
            <a:r>
              <a:rPr lang="en-US" dirty="0" err="1"/>
              <a:t>içeride</a:t>
            </a:r>
            <a:r>
              <a:rPr lang="en-US" dirty="0"/>
              <a:t> </a:t>
            </a:r>
            <a:r>
              <a:rPr lang="en-US" dirty="0" err="1"/>
              <a:t>hareketsiz</a:t>
            </a:r>
            <a:r>
              <a:rPr lang="en-US" dirty="0"/>
              <a:t> </a:t>
            </a:r>
            <a:r>
              <a:rPr lang="en-US" dirty="0" err="1"/>
              <a:t>kalamayacak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güvenli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çekim</a:t>
            </a:r>
            <a:r>
              <a:rPr lang="en-US" dirty="0"/>
              <a:t> </a:t>
            </a:r>
            <a:r>
              <a:rPr lang="en-US" dirty="0" err="1"/>
              <a:t>yapılabilmektedir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7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52400" y="1038644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X, Y, Z </a:t>
            </a:r>
            <a:r>
              <a:rPr lang="en-US" sz="2400" i="1" dirty="0" err="1" smtClean="0"/>
              <a:t>seçimlerinden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sonra</a:t>
            </a:r>
            <a:r>
              <a:rPr lang="en-US" sz="2400" i="1" dirty="0" smtClean="0"/>
              <a:t>, RF Coil </a:t>
            </a:r>
            <a:r>
              <a:rPr lang="en-US" sz="2400" i="1" dirty="0" err="1" smtClean="0"/>
              <a:t>sarmallarından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elde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edilen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sinyalin</a:t>
            </a:r>
            <a:r>
              <a:rPr lang="en-US" sz="2400" i="1" dirty="0" smtClean="0"/>
              <a:t> A/D </a:t>
            </a:r>
            <a:r>
              <a:rPr lang="en-US" sz="2400" i="1" dirty="0" err="1" smtClean="0"/>
              <a:t>çevriminden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sonra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elde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edildiği</a:t>
            </a:r>
            <a:r>
              <a:rPr lang="en-US" sz="2400" i="1" dirty="0" smtClean="0"/>
              <a:t> 2 </a:t>
            </a:r>
            <a:r>
              <a:rPr lang="en-US" sz="2400" i="1" dirty="0" err="1" smtClean="0"/>
              <a:t>boyutlu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sinyali</a:t>
            </a:r>
            <a:r>
              <a:rPr lang="en-US" sz="2400" i="1" dirty="0" smtClean="0"/>
              <a:t> Fourier Transform </a:t>
            </a:r>
            <a:r>
              <a:rPr lang="en-US" sz="2400" i="1" dirty="0" err="1" smtClean="0"/>
              <a:t>görüntüdür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Bunun</a:t>
            </a:r>
            <a:r>
              <a:rPr lang="en-US" sz="2400" i="1" dirty="0" smtClean="0"/>
              <a:t> Inverse FFT </a:t>
            </a:r>
            <a:r>
              <a:rPr lang="en-US" sz="2400" i="1" dirty="0" err="1" smtClean="0"/>
              <a:t>transformu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alınırsa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görüntünün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kendisi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elde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edilmektedir</a:t>
            </a:r>
            <a:r>
              <a:rPr lang="en-US" sz="2400" i="1" dirty="0" smtClean="0"/>
              <a:t>.  </a:t>
            </a:r>
            <a:endParaRPr lang="en-US" i="1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4847"/>
            <a:ext cx="7104063" cy="465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1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Beyin</a:t>
            </a:r>
            <a:r>
              <a:rPr lang="en-US" sz="4000" dirty="0" smtClean="0"/>
              <a:t> </a:t>
            </a:r>
            <a:r>
              <a:rPr lang="en-US" sz="4000" dirty="0" err="1" smtClean="0"/>
              <a:t>Atlasları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Şablonları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52400" y="1038644"/>
            <a:ext cx="906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/>
              <a:t>İnsan</a:t>
            </a:r>
            <a:r>
              <a:rPr lang="en-US" sz="2400" i="1" dirty="0"/>
              <a:t> </a:t>
            </a:r>
            <a:r>
              <a:rPr lang="en-US" sz="2400" i="1" dirty="0" err="1"/>
              <a:t>beyin</a:t>
            </a:r>
            <a:r>
              <a:rPr lang="en-US" sz="2400" i="1" dirty="0"/>
              <a:t> </a:t>
            </a:r>
            <a:r>
              <a:rPr lang="en-US" sz="2400" i="1" dirty="0" err="1"/>
              <a:t>yapısındaki</a:t>
            </a:r>
            <a:r>
              <a:rPr lang="en-US" sz="2400" i="1" dirty="0"/>
              <a:t> </a:t>
            </a:r>
            <a:r>
              <a:rPr lang="en-US" sz="2400" i="1" dirty="0" err="1"/>
              <a:t>büyük</a:t>
            </a:r>
            <a:r>
              <a:rPr lang="en-US" sz="2400" i="1" dirty="0"/>
              <a:t> </a:t>
            </a:r>
            <a:r>
              <a:rPr lang="en-US" sz="2400" i="1" dirty="0" err="1"/>
              <a:t>farklılıklardan</a:t>
            </a:r>
            <a:r>
              <a:rPr lang="en-US" sz="2400" i="1" dirty="0"/>
              <a:t> </a:t>
            </a:r>
            <a:r>
              <a:rPr lang="en-US" sz="2400" i="1" dirty="0" err="1"/>
              <a:t>dolayı</a:t>
            </a:r>
            <a:r>
              <a:rPr lang="en-US" sz="2400" i="1" dirty="0"/>
              <a:t> </a:t>
            </a:r>
            <a:r>
              <a:rPr lang="en-US" sz="2400" i="1" dirty="0" err="1"/>
              <a:t>standart</a:t>
            </a:r>
            <a:r>
              <a:rPr lang="en-US" sz="2400" i="1" dirty="0"/>
              <a:t> </a:t>
            </a:r>
            <a:r>
              <a:rPr lang="en-US" sz="2400" i="1" dirty="0" err="1"/>
              <a:t>beyin</a:t>
            </a:r>
            <a:r>
              <a:rPr lang="en-US" sz="2400" i="1" dirty="0"/>
              <a:t> </a:t>
            </a:r>
            <a:r>
              <a:rPr lang="en-US" sz="2400" i="1" dirty="0" err="1"/>
              <a:t>atlasları</a:t>
            </a:r>
            <a:r>
              <a:rPr lang="en-US" sz="2400" i="1" dirty="0"/>
              <a:t> </a:t>
            </a:r>
            <a:r>
              <a:rPr lang="en-US" sz="2400" i="1" dirty="0" err="1"/>
              <a:t>ve</a:t>
            </a:r>
            <a:r>
              <a:rPr lang="en-US" sz="2400" i="1" dirty="0"/>
              <a:t> </a:t>
            </a:r>
            <a:r>
              <a:rPr lang="en-US" sz="2400" i="1" dirty="0" err="1"/>
              <a:t>beyin</a:t>
            </a:r>
            <a:r>
              <a:rPr lang="en-US" sz="2400" i="1" dirty="0"/>
              <a:t> </a:t>
            </a:r>
            <a:r>
              <a:rPr lang="en-US" sz="2400" i="1" dirty="0" err="1"/>
              <a:t>şablonları</a:t>
            </a:r>
            <a:r>
              <a:rPr lang="en-US" sz="2400" i="1" dirty="0"/>
              <a:t> </a:t>
            </a:r>
            <a:r>
              <a:rPr lang="en-US" sz="2400" i="1" dirty="0" err="1"/>
              <a:t>oluşturmak</a:t>
            </a:r>
            <a:r>
              <a:rPr lang="en-US" sz="2400" i="1" dirty="0"/>
              <a:t> </a:t>
            </a:r>
            <a:r>
              <a:rPr lang="en-US" sz="2400" i="1" dirty="0" err="1"/>
              <a:t>ve</a:t>
            </a:r>
            <a:r>
              <a:rPr lang="en-US" sz="2400" i="1" dirty="0"/>
              <a:t> </a:t>
            </a:r>
            <a:r>
              <a:rPr lang="en-US" sz="2400" i="1" dirty="0" err="1"/>
              <a:t>kullanmak</a:t>
            </a:r>
            <a:r>
              <a:rPr lang="en-US" sz="2400" i="1" dirty="0"/>
              <a:t> </a:t>
            </a:r>
            <a:r>
              <a:rPr lang="en-US" sz="2400" i="1" dirty="0" err="1"/>
              <a:t>beyin</a:t>
            </a:r>
            <a:r>
              <a:rPr lang="en-US" sz="2400" i="1" dirty="0"/>
              <a:t> </a:t>
            </a:r>
            <a:r>
              <a:rPr lang="en-US" sz="2400" i="1" dirty="0" err="1"/>
              <a:t>ile</a:t>
            </a:r>
            <a:r>
              <a:rPr lang="en-US" sz="2400" i="1" dirty="0"/>
              <a:t> </a:t>
            </a:r>
            <a:r>
              <a:rPr lang="en-US" sz="2400" i="1" dirty="0" err="1"/>
              <a:t>ilgili</a:t>
            </a:r>
            <a:r>
              <a:rPr lang="en-US" sz="2400" i="1" dirty="0"/>
              <a:t> </a:t>
            </a:r>
            <a:r>
              <a:rPr lang="en-US" sz="2400" i="1" dirty="0" err="1"/>
              <a:t>yapısal</a:t>
            </a:r>
            <a:r>
              <a:rPr lang="en-US" sz="2400" i="1" dirty="0"/>
              <a:t> </a:t>
            </a:r>
            <a:r>
              <a:rPr lang="en-US" sz="2400" i="1" dirty="0" err="1"/>
              <a:t>farklılıkları</a:t>
            </a:r>
            <a:r>
              <a:rPr lang="en-US" sz="2400" i="1" dirty="0"/>
              <a:t> </a:t>
            </a:r>
            <a:r>
              <a:rPr lang="en-US" sz="2400" i="1" dirty="0" err="1"/>
              <a:t>tespit</a:t>
            </a:r>
            <a:r>
              <a:rPr lang="en-US" sz="2400" i="1" dirty="0"/>
              <a:t> </a:t>
            </a:r>
            <a:r>
              <a:rPr lang="en-US" sz="2400" i="1" dirty="0" err="1"/>
              <a:t>etmek</a:t>
            </a:r>
            <a:r>
              <a:rPr lang="en-US" sz="2400" i="1" dirty="0"/>
              <a:t> </a:t>
            </a:r>
            <a:r>
              <a:rPr lang="en-US" sz="2400" i="1" dirty="0" err="1"/>
              <a:t>için</a:t>
            </a:r>
            <a:r>
              <a:rPr lang="en-US" sz="2400" i="1" dirty="0"/>
              <a:t> </a:t>
            </a:r>
            <a:r>
              <a:rPr lang="en-US" sz="2400" i="1" dirty="0" err="1"/>
              <a:t>gerekli</a:t>
            </a:r>
            <a:r>
              <a:rPr lang="en-US" sz="2400" i="1" dirty="0"/>
              <a:t> </a:t>
            </a:r>
            <a:r>
              <a:rPr lang="en-US" sz="2400" i="1" dirty="0" err="1"/>
              <a:t>olan</a:t>
            </a:r>
            <a:r>
              <a:rPr lang="en-US" sz="2400" i="1" dirty="0"/>
              <a:t> </a:t>
            </a:r>
            <a:r>
              <a:rPr lang="en-US" sz="2400" i="1" dirty="0" err="1"/>
              <a:t>beyin</a:t>
            </a:r>
            <a:r>
              <a:rPr lang="en-US" sz="2400" i="1" dirty="0"/>
              <a:t> </a:t>
            </a:r>
            <a:r>
              <a:rPr lang="en-US" sz="2400" i="1" dirty="0" err="1"/>
              <a:t>eşlemede</a:t>
            </a:r>
            <a:r>
              <a:rPr lang="en-US" sz="2400" i="1" dirty="0"/>
              <a:t> </a:t>
            </a:r>
            <a:r>
              <a:rPr lang="en-US" sz="2400" i="1" dirty="0" err="1"/>
              <a:t>büyük</a:t>
            </a:r>
            <a:r>
              <a:rPr lang="en-US" sz="2400" i="1" dirty="0"/>
              <a:t> </a:t>
            </a:r>
            <a:r>
              <a:rPr lang="en-US" sz="2400" i="1" dirty="0" err="1"/>
              <a:t>önem</a:t>
            </a:r>
            <a:r>
              <a:rPr lang="en-US" sz="2400" i="1" dirty="0"/>
              <a:t> </a:t>
            </a:r>
            <a:r>
              <a:rPr lang="en-US" sz="2400" i="1" dirty="0" err="1"/>
              <a:t>taşımaktadır</a:t>
            </a:r>
            <a:r>
              <a:rPr lang="en-US" sz="2400" i="1" dirty="0" smtClean="0"/>
              <a:t>.</a:t>
            </a:r>
          </a:p>
          <a:p>
            <a:endParaRPr lang="en-US" sz="2400" i="1" dirty="0"/>
          </a:p>
          <a:p>
            <a:r>
              <a:rPr lang="en-US" sz="2400" i="1" dirty="0" err="1"/>
              <a:t>Beyin</a:t>
            </a:r>
            <a:r>
              <a:rPr lang="en-US" sz="2400" i="1" dirty="0"/>
              <a:t> </a:t>
            </a:r>
            <a:r>
              <a:rPr lang="en-US" sz="2400" i="1" dirty="0" err="1"/>
              <a:t>atlası</a:t>
            </a:r>
            <a:r>
              <a:rPr lang="en-US" sz="2400" i="1" dirty="0"/>
              <a:t> </a:t>
            </a:r>
            <a:r>
              <a:rPr lang="en-US" sz="2400" i="1" dirty="0" err="1"/>
              <a:t>koordinat</a:t>
            </a:r>
            <a:r>
              <a:rPr lang="en-US" sz="2400" i="1" dirty="0"/>
              <a:t>, </a:t>
            </a:r>
            <a:r>
              <a:rPr lang="en-US" sz="2400" i="1" dirty="0" err="1"/>
              <a:t>anatomi</a:t>
            </a:r>
            <a:r>
              <a:rPr lang="en-US" sz="2400" i="1" dirty="0"/>
              <a:t> </a:t>
            </a:r>
            <a:r>
              <a:rPr lang="en-US" sz="2400" i="1" dirty="0" err="1"/>
              <a:t>ve</a:t>
            </a:r>
            <a:r>
              <a:rPr lang="en-US" sz="2400" i="1" dirty="0"/>
              <a:t> </a:t>
            </a:r>
            <a:r>
              <a:rPr lang="en-US" sz="2400" i="1" dirty="0" err="1"/>
              <a:t>fonksiyonel</a:t>
            </a:r>
            <a:r>
              <a:rPr lang="en-US" sz="2400" i="1" dirty="0"/>
              <a:t> </a:t>
            </a:r>
            <a:r>
              <a:rPr lang="en-US" sz="2400" i="1" dirty="0" err="1"/>
              <a:t>etiketler</a:t>
            </a:r>
            <a:r>
              <a:rPr lang="en-US" sz="2400" i="1" dirty="0"/>
              <a:t> </a:t>
            </a:r>
            <a:r>
              <a:rPr lang="en-US" sz="2400" i="1" dirty="0" err="1"/>
              <a:t>içeren</a:t>
            </a:r>
            <a:r>
              <a:rPr lang="en-US" sz="2400" i="1" dirty="0"/>
              <a:t>, </a:t>
            </a:r>
            <a:r>
              <a:rPr lang="en-US" sz="2400" i="1" dirty="0" err="1"/>
              <a:t>temel</a:t>
            </a:r>
            <a:r>
              <a:rPr lang="en-US" sz="2400" i="1" dirty="0"/>
              <a:t> </a:t>
            </a:r>
            <a:r>
              <a:rPr lang="en-US" sz="2400" i="1" dirty="0" err="1"/>
              <a:t>olarak</a:t>
            </a:r>
            <a:r>
              <a:rPr lang="en-US" sz="2400" i="1" dirty="0"/>
              <a:t> </a:t>
            </a:r>
            <a:r>
              <a:rPr lang="en-US" sz="2400" i="1" dirty="0" err="1"/>
              <a:t>aktivasyon</a:t>
            </a:r>
            <a:r>
              <a:rPr lang="en-US" sz="2400" i="1" dirty="0"/>
              <a:t> </a:t>
            </a:r>
            <a:r>
              <a:rPr lang="en-US" sz="2400" i="1" dirty="0" err="1"/>
              <a:t>etiketleme</a:t>
            </a:r>
            <a:r>
              <a:rPr lang="en-US" sz="2400" i="1" dirty="0"/>
              <a:t> </a:t>
            </a:r>
            <a:r>
              <a:rPr lang="en-US" sz="2400" i="1" dirty="0" err="1"/>
              <a:t>için</a:t>
            </a:r>
            <a:r>
              <a:rPr lang="en-US" sz="2400" i="1" dirty="0"/>
              <a:t> </a:t>
            </a:r>
            <a:r>
              <a:rPr lang="en-US" sz="2400" i="1" dirty="0" err="1"/>
              <a:t>kullanılan</a:t>
            </a:r>
            <a:r>
              <a:rPr lang="en-US" sz="2400" i="1" dirty="0"/>
              <a:t>, </a:t>
            </a:r>
            <a:r>
              <a:rPr lang="en-US" sz="2400" i="1" dirty="0" err="1"/>
              <a:t>standart</a:t>
            </a:r>
            <a:r>
              <a:rPr lang="en-US" sz="2400" i="1" dirty="0"/>
              <a:t> </a:t>
            </a:r>
            <a:r>
              <a:rPr lang="en-US" sz="2400" i="1" dirty="0" err="1"/>
              <a:t>yüksek</a:t>
            </a:r>
            <a:r>
              <a:rPr lang="en-US" sz="2400" i="1" dirty="0"/>
              <a:t> </a:t>
            </a:r>
            <a:r>
              <a:rPr lang="en-US" sz="2400" i="1" dirty="0" err="1"/>
              <a:t>çözünürlüklü</a:t>
            </a:r>
            <a:r>
              <a:rPr lang="en-US" sz="2400" i="1" dirty="0"/>
              <a:t> </a:t>
            </a:r>
            <a:r>
              <a:rPr lang="en-US" sz="2400" i="1" dirty="0" err="1"/>
              <a:t>bir</a:t>
            </a:r>
            <a:r>
              <a:rPr lang="en-US" sz="2400" i="1" dirty="0"/>
              <a:t> </a:t>
            </a:r>
            <a:r>
              <a:rPr lang="en-US" sz="2400" i="1" dirty="0" err="1"/>
              <a:t>yapısal</a:t>
            </a:r>
            <a:r>
              <a:rPr lang="en-US" sz="2400" i="1" dirty="0"/>
              <a:t> </a:t>
            </a:r>
            <a:r>
              <a:rPr lang="en-US" sz="2400" i="1" dirty="0" err="1"/>
              <a:t>beyin</a:t>
            </a:r>
            <a:r>
              <a:rPr lang="en-US" sz="2400" i="1" dirty="0"/>
              <a:t> </a:t>
            </a:r>
            <a:r>
              <a:rPr lang="en-US" sz="2400" i="1" dirty="0" err="1"/>
              <a:t>sağlamaktadır</a:t>
            </a:r>
            <a:r>
              <a:rPr lang="en-US" sz="2400" i="1" dirty="0"/>
              <a:t> </a:t>
            </a:r>
            <a:endParaRPr lang="en-US" sz="2400" i="1" dirty="0" smtClean="0"/>
          </a:p>
          <a:p>
            <a:endParaRPr lang="en-US" sz="2400" i="1" dirty="0"/>
          </a:p>
          <a:p>
            <a:endParaRPr lang="en-US" sz="2400" i="1" dirty="0"/>
          </a:p>
        </p:txBody>
      </p:sp>
      <p:sp>
        <p:nvSpPr>
          <p:cNvPr id="2" name="Rectangle 1"/>
          <p:cNvSpPr/>
          <p:nvPr/>
        </p:nvSpPr>
        <p:spPr>
          <a:xfrm>
            <a:off x="2400300" y="4300098"/>
            <a:ext cx="6515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/>
              <a:t>Beyin</a:t>
            </a:r>
            <a:r>
              <a:rPr lang="en-US" sz="2400" i="1" dirty="0"/>
              <a:t> </a:t>
            </a:r>
            <a:r>
              <a:rPr lang="en-US" sz="2400" i="1" dirty="0" err="1"/>
              <a:t>şablonları</a:t>
            </a:r>
            <a:r>
              <a:rPr lang="en-US" sz="2400" i="1" dirty="0"/>
              <a:t> </a:t>
            </a:r>
            <a:r>
              <a:rPr lang="en-US" sz="2400" i="1" dirty="0" err="1"/>
              <a:t>ise</a:t>
            </a:r>
            <a:r>
              <a:rPr lang="en-US" sz="2400" i="1" dirty="0"/>
              <a:t> </a:t>
            </a:r>
            <a:r>
              <a:rPr lang="en-US" sz="2400" i="1" dirty="0" err="1"/>
              <a:t>beyin</a:t>
            </a:r>
            <a:r>
              <a:rPr lang="en-US" sz="2400" i="1" dirty="0"/>
              <a:t> </a:t>
            </a:r>
            <a:r>
              <a:rPr lang="en-US" sz="2400" i="1" dirty="0" err="1"/>
              <a:t>atlaslarının</a:t>
            </a:r>
            <a:r>
              <a:rPr lang="en-US" sz="2400" i="1" dirty="0"/>
              <a:t> alt </a:t>
            </a:r>
            <a:r>
              <a:rPr lang="en-US" sz="2400" i="1" dirty="0" err="1"/>
              <a:t>sınıfı</a:t>
            </a:r>
            <a:r>
              <a:rPr lang="en-US" sz="2400" i="1" dirty="0"/>
              <a:t> </a:t>
            </a:r>
            <a:r>
              <a:rPr lang="en-US" sz="2400" i="1" dirty="0" err="1"/>
              <a:t>olarak</a:t>
            </a:r>
            <a:r>
              <a:rPr lang="en-US" sz="2400" i="1" dirty="0"/>
              <a:t> </a:t>
            </a:r>
            <a:r>
              <a:rPr lang="en-US" sz="2400" i="1" dirty="0" err="1"/>
              <a:t>düşünülebilir</a:t>
            </a:r>
            <a:r>
              <a:rPr lang="en-US" sz="2400" i="1" dirty="0"/>
              <a:t>. </a:t>
            </a:r>
            <a:r>
              <a:rPr lang="en-US" sz="2400" i="1" dirty="0" err="1"/>
              <a:t>Beyin</a:t>
            </a:r>
            <a:r>
              <a:rPr lang="en-US" sz="2400" i="1" dirty="0"/>
              <a:t> </a:t>
            </a:r>
            <a:r>
              <a:rPr lang="en-US" sz="2400" i="1" dirty="0" err="1"/>
              <a:t>şablonları</a:t>
            </a:r>
            <a:r>
              <a:rPr lang="en-US" sz="2400" i="1" dirty="0"/>
              <a:t> </a:t>
            </a:r>
            <a:r>
              <a:rPr lang="en-US" sz="2400" i="1" dirty="0" err="1"/>
              <a:t>etiketlere</a:t>
            </a:r>
            <a:r>
              <a:rPr lang="en-US" sz="2400" i="1" dirty="0"/>
              <a:t> </a:t>
            </a:r>
            <a:r>
              <a:rPr lang="en-US" sz="2400" i="1" dirty="0" err="1"/>
              <a:t>ya</a:t>
            </a:r>
            <a:r>
              <a:rPr lang="en-US" sz="2400" i="1" dirty="0"/>
              <a:t> da </a:t>
            </a:r>
            <a:r>
              <a:rPr lang="en-US" sz="2400" i="1" dirty="0" err="1"/>
              <a:t>anatomik</a:t>
            </a:r>
            <a:r>
              <a:rPr lang="en-US" sz="2400" i="1" dirty="0"/>
              <a:t> </a:t>
            </a:r>
            <a:r>
              <a:rPr lang="en-US" sz="2400" i="1" dirty="0" err="1"/>
              <a:t>veya</a:t>
            </a:r>
            <a:r>
              <a:rPr lang="en-US" sz="2400" i="1" dirty="0"/>
              <a:t> </a:t>
            </a:r>
            <a:r>
              <a:rPr lang="en-US" sz="2400" i="1" dirty="0" err="1"/>
              <a:t>işlevsel</a:t>
            </a:r>
            <a:r>
              <a:rPr lang="en-US" sz="2400" i="1" dirty="0"/>
              <a:t> </a:t>
            </a:r>
            <a:r>
              <a:rPr lang="en-US" sz="2400" i="1" dirty="0" err="1"/>
              <a:t>lokasyonların</a:t>
            </a:r>
            <a:r>
              <a:rPr lang="en-US" sz="2400" i="1" dirty="0"/>
              <a:t> </a:t>
            </a:r>
            <a:r>
              <a:rPr lang="en-US" sz="2400" i="1" dirty="0" err="1"/>
              <a:t>anlamları</a:t>
            </a:r>
            <a:r>
              <a:rPr lang="en-US" sz="2400" i="1" dirty="0"/>
              <a:t> </a:t>
            </a:r>
            <a:r>
              <a:rPr lang="en-US" sz="2400" i="1" dirty="0" err="1"/>
              <a:t>hakkında</a:t>
            </a:r>
            <a:r>
              <a:rPr lang="en-US" sz="2400" i="1" dirty="0"/>
              <a:t> </a:t>
            </a:r>
            <a:r>
              <a:rPr lang="en-US" sz="2400" i="1" dirty="0" err="1"/>
              <a:t>ekstra</a:t>
            </a:r>
            <a:r>
              <a:rPr lang="en-US" sz="2400" i="1" dirty="0"/>
              <a:t> </a:t>
            </a:r>
            <a:r>
              <a:rPr lang="en-US" sz="2400" i="1" dirty="0" err="1"/>
              <a:t>bilgiye</a:t>
            </a:r>
            <a:r>
              <a:rPr lang="en-US" sz="2400" i="1" dirty="0"/>
              <a:t> </a:t>
            </a:r>
            <a:r>
              <a:rPr lang="en-US" sz="2400" i="1" dirty="0" err="1"/>
              <a:t>ihtiyaç</a:t>
            </a:r>
            <a:r>
              <a:rPr lang="en-US" sz="2400" i="1" dirty="0"/>
              <a:t> </a:t>
            </a:r>
            <a:r>
              <a:rPr lang="en-US" sz="2400" i="1" dirty="0" err="1"/>
              <a:t>duymaz</a:t>
            </a:r>
            <a:r>
              <a:rPr lang="en-US" sz="2400" i="1" dirty="0"/>
              <a:t>. </a:t>
            </a:r>
            <a:r>
              <a:rPr lang="en-US" sz="2400" i="1" dirty="0" err="1"/>
              <a:t>Daha</a:t>
            </a:r>
            <a:r>
              <a:rPr lang="en-US" sz="2400" i="1" dirty="0"/>
              <a:t> </a:t>
            </a:r>
            <a:r>
              <a:rPr lang="en-US" sz="2400" i="1" dirty="0" err="1"/>
              <a:t>çok</a:t>
            </a:r>
            <a:r>
              <a:rPr lang="en-US" sz="2400" i="1" dirty="0"/>
              <a:t> </a:t>
            </a:r>
            <a:r>
              <a:rPr lang="en-US" sz="2400" i="1" dirty="0" err="1"/>
              <a:t>grup</a:t>
            </a:r>
            <a:r>
              <a:rPr lang="en-US" sz="2400" i="1" dirty="0"/>
              <a:t> </a:t>
            </a:r>
            <a:r>
              <a:rPr lang="en-US" sz="2400" i="1" dirty="0" err="1"/>
              <a:t>analiz</a:t>
            </a:r>
            <a:r>
              <a:rPr lang="en-US" sz="2400" i="1" dirty="0"/>
              <a:t> </a:t>
            </a:r>
            <a:r>
              <a:rPr lang="en-US" sz="2400" i="1" dirty="0" err="1"/>
              <a:t>çalışmaları</a:t>
            </a:r>
            <a:r>
              <a:rPr lang="en-US" sz="2400" i="1" dirty="0"/>
              <a:t> </a:t>
            </a:r>
            <a:r>
              <a:rPr lang="en-US" sz="2400" i="1" dirty="0" err="1"/>
              <a:t>için</a:t>
            </a:r>
            <a:r>
              <a:rPr lang="en-US" sz="2400" i="1" dirty="0"/>
              <a:t> </a:t>
            </a:r>
            <a:r>
              <a:rPr lang="en-US" sz="2400" i="1" dirty="0" err="1"/>
              <a:t>referans</a:t>
            </a:r>
            <a:r>
              <a:rPr lang="en-US" sz="2400" i="1" dirty="0"/>
              <a:t> </a:t>
            </a:r>
            <a:r>
              <a:rPr lang="en-US" sz="2400" i="1" dirty="0" err="1"/>
              <a:t>görüntüler</a:t>
            </a:r>
            <a:r>
              <a:rPr lang="en-US" sz="2400" i="1" dirty="0"/>
              <a:t> </a:t>
            </a:r>
            <a:r>
              <a:rPr lang="en-US" sz="2400" i="1" dirty="0" err="1"/>
              <a:t>olarak</a:t>
            </a:r>
            <a:r>
              <a:rPr lang="en-US" sz="2400" i="1" dirty="0"/>
              <a:t> </a:t>
            </a:r>
            <a:r>
              <a:rPr lang="en-US" sz="2400" i="1" dirty="0" err="1"/>
              <a:t>kullanılırlar</a:t>
            </a:r>
            <a:r>
              <a:rPr lang="en-US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41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Talairach</a:t>
            </a:r>
            <a:r>
              <a:rPr lang="en-US" sz="4000" dirty="0" smtClean="0"/>
              <a:t> </a:t>
            </a:r>
            <a:r>
              <a:rPr lang="en-US" sz="4000" dirty="0" err="1" smtClean="0"/>
              <a:t>Beyin</a:t>
            </a:r>
            <a:r>
              <a:rPr lang="en-US" sz="4000" dirty="0" smtClean="0"/>
              <a:t> </a:t>
            </a:r>
            <a:r>
              <a:rPr lang="en-US" sz="4000" dirty="0" err="1" smtClean="0"/>
              <a:t>Atlası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307898" y="1012686"/>
            <a:ext cx="47599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/>
              <a:t>Talairach</a:t>
            </a:r>
            <a:r>
              <a:rPr lang="en-US" sz="2400" i="1" dirty="0"/>
              <a:t> </a:t>
            </a:r>
            <a:r>
              <a:rPr lang="en-US" sz="2400" i="1" dirty="0" err="1"/>
              <a:t>ve</a:t>
            </a:r>
            <a:r>
              <a:rPr lang="en-US" sz="2400" i="1" dirty="0"/>
              <a:t> </a:t>
            </a:r>
            <a:r>
              <a:rPr lang="en-US" sz="2400" i="1" dirty="0" err="1"/>
              <a:t>Tournoux</a:t>
            </a:r>
            <a:r>
              <a:rPr lang="en-US" sz="2400" i="1" dirty="0"/>
              <a:t> (1988) </a:t>
            </a:r>
            <a:r>
              <a:rPr lang="en-US" sz="2400" i="1" dirty="0" err="1"/>
              <a:t>tarafından</a:t>
            </a:r>
            <a:r>
              <a:rPr lang="en-US" sz="2400" i="1" dirty="0"/>
              <a:t> </a:t>
            </a:r>
            <a:r>
              <a:rPr lang="en-US" sz="2400" i="1" dirty="0" err="1"/>
              <a:t>sunulan</a:t>
            </a:r>
            <a:r>
              <a:rPr lang="en-US" sz="2400" i="1" dirty="0"/>
              <a:t> </a:t>
            </a:r>
            <a:r>
              <a:rPr lang="en-US" sz="2400" i="1" dirty="0" err="1"/>
              <a:t>Talairach</a:t>
            </a:r>
            <a:r>
              <a:rPr lang="en-US" sz="2400" i="1" dirty="0"/>
              <a:t> </a:t>
            </a:r>
            <a:r>
              <a:rPr lang="en-US" sz="2400" i="1" dirty="0" err="1"/>
              <a:t>beyin</a:t>
            </a:r>
            <a:r>
              <a:rPr lang="en-US" sz="2400" i="1" dirty="0"/>
              <a:t> </a:t>
            </a:r>
            <a:r>
              <a:rPr lang="en-US" sz="2400" i="1" dirty="0" err="1"/>
              <a:t>atlası</a:t>
            </a:r>
            <a:r>
              <a:rPr lang="en-US" sz="2400" i="1" dirty="0"/>
              <a:t>, 60 </a:t>
            </a:r>
            <a:r>
              <a:rPr lang="en-US" sz="2400" i="1" dirty="0" err="1"/>
              <a:t>yaşındaki</a:t>
            </a:r>
            <a:r>
              <a:rPr lang="en-US" sz="2400" i="1" dirty="0"/>
              <a:t> </a:t>
            </a:r>
            <a:r>
              <a:rPr lang="en-US" sz="2400" i="1" dirty="0" err="1"/>
              <a:t>bir</a:t>
            </a:r>
            <a:r>
              <a:rPr lang="en-US" sz="2400" i="1" dirty="0"/>
              <a:t> </a:t>
            </a:r>
            <a:r>
              <a:rPr lang="en-US" sz="2400" i="1" dirty="0" err="1"/>
              <a:t>bayanın</a:t>
            </a:r>
            <a:r>
              <a:rPr lang="en-US" sz="2400" i="1" dirty="0"/>
              <a:t> </a:t>
            </a:r>
            <a:r>
              <a:rPr lang="en-US" sz="2400" i="1" dirty="0" err="1"/>
              <a:t>ölümünden</a:t>
            </a:r>
            <a:r>
              <a:rPr lang="en-US" sz="2400" i="1" dirty="0"/>
              <a:t> </a:t>
            </a:r>
            <a:r>
              <a:rPr lang="en-US" sz="2400" i="1" dirty="0" err="1"/>
              <a:t>sonra</a:t>
            </a:r>
            <a:r>
              <a:rPr lang="en-US" sz="2400" i="1" dirty="0"/>
              <a:t> </a:t>
            </a:r>
            <a:r>
              <a:rPr lang="en-US" sz="2400" i="1" dirty="0" err="1"/>
              <a:t>beynin</a:t>
            </a:r>
            <a:r>
              <a:rPr lang="en-US" sz="2400" i="1" dirty="0"/>
              <a:t> </a:t>
            </a:r>
            <a:r>
              <a:rPr lang="en-US" sz="2400" i="1" dirty="0" err="1"/>
              <a:t>bölümleri</a:t>
            </a:r>
            <a:r>
              <a:rPr lang="en-US" sz="2400" i="1" dirty="0"/>
              <a:t> </a:t>
            </a:r>
            <a:r>
              <a:rPr lang="en-US" sz="2400" i="1" dirty="0" err="1"/>
              <a:t>üzerinde</a:t>
            </a:r>
            <a:r>
              <a:rPr lang="en-US" sz="2400" i="1" dirty="0"/>
              <a:t> </a:t>
            </a:r>
            <a:r>
              <a:rPr lang="en-US" sz="2400" i="1" dirty="0" err="1"/>
              <a:t>yapılan</a:t>
            </a:r>
            <a:r>
              <a:rPr lang="en-US" sz="2400" i="1" dirty="0"/>
              <a:t> </a:t>
            </a:r>
            <a:r>
              <a:rPr lang="en-US" sz="2400" i="1" dirty="0" err="1"/>
              <a:t>çalışma</a:t>
            </a:r>
            <a:r>
              <a:rPr lang="en-US" sz="2400" i="1" dirty="0"/>
              <a:t> </a:t>
            </a:r>
            <a:r>
              <a:rPr lang="en-US" sz="2400" i="1" dirty="0" err="1"/>
              <a:t>ile</a:t>
            </a:r>
            <a:r>
              <a:rPr lang="en-US" sz="2400" i="1" dirty="0"/>
              <a:t> </a:t>
            </a:r>
            <a:r>
              <a:rPr lang="en-US" sz="2400" i="1" dirty="0" err="1"/>
              <a:t>ortaya</a:t>
            </a:r>
            <a:r>
              <a:rPr lang="en-US" sz="2400" i="1" dirty="0"/>
              <a:t> </a:t>
            </a:r>
            <a:r>
              <a:rPr lang="en-US" sz="2400" i="1" dirty="0" err="1"/>
              <a:t>konmuştur</a:t>
            </a:r>
            <a:r>
              <a:rPr lang="en-US" sz="2400" i="1" dirty="0" smtClean="0"/>
              <a:t>.</a:t>
            </a:r>
          </a:p>
          <a:p>
            <a:endParaRPr lang="en-US" sz="2400" i="1" dirty="0"/>
          </a:p>
          <a:p>
            <a:r>
              <a:rPr lang="en-US" sz="2400" i="1" dirty="0" err="1"/>
              <a:t>Talairach</a:t>
            </a:r>
            <a:r>
              <a:rPr lang="en-US" sz="2400" i="1" dirty="0"/>
              <a:t> </a:t>
            </a:r>
            <a:r>
              <a:rPr lang="en-US" sz="2400" i="1" dirty="0" err="1"/>
              <a:t>koordinat</a:t>
            </a:r>
            <a:r>
              <a:rPr lang="en-US" sz="2400" i="1" dirty="0"/>
              <a:t> </a:t>
            </a:r>
            <a:r>
              <a:rPr lang="en-US" sz="2400" i="1" dirty="0" err="1"/>
              <a:t>sistemi</a:t>
            </a:r>
            <a:r>
              <a:rPr lang="en-US" sz="2400" i="1" dirty="0"/>
              <a:t> </a:t>
            </a:r>
            <a:r>
              <a:rPr lang="en-US" sz="2400" i="1" dirty="0" err="1"/>
              <a:t>beynin</a:t>
            </a:r>
            <a:r>
              <a:rPr lang="en-US" sz="2400" i="1" dirty="0"/>
              <a:t> </a:t>
            </a:r>
            <a:r>
              <a:rPr lang="en-US" sz="2400" i="1" dirty="0" err="1"/>
              <a:t>büyüklük</a:t>
            </a:r>
            <a:r>
              <a:rPr lang="en-US" sz="2400" i="1" dirty="0"/>
              <a:t> </a:t>
            </a:r>
            <a:r>
              <a:rPr lang="en-US" sz="2400" i="1" dirty="0" err="1"/>
              <a:t>ve</a:t>
            </a:r>
            <a:r>
              <a:rPr lang="en-US" sz="2400" i="1" dirty="0"/>
              <a:t> </a:t>
            </a:r>
            <a:r>
              <a:rPr lang="en-US" sz="2400" i="1" dirty="0" err="1"/>
              <a:t>şeklinden</a:t>
            </a:r>
            <a:r>
              <a:rPr lang="en-US" sz="2400" i="1" dirty="0"/>
              <a:t> </a:t>
            </a:r>
            <a:r>
              <a:rPr lang="en-US" sz="2400" i="1" dirty="0" err="1"/>
              <a:t>bağımsız</a:t>
            </a:r>
            <a:r>
              <a:rPr lang="en-US" sz="2400" i="1" dirty="0"/>
              <a:t> </a:t>
            </a:r>
            <a:r>
              <a:rPr lang="en-US" sz="2400" i="1" dirty="0" err="1"/>
              <a:t>olarak</a:t>
            </a:r>
            <a:r>
              <a:rPr lang="en-US" sz="2400" i="1" dirty="0"/>
              <a:t> </a:t>
            </a:r>
            <a:r>
              <a:rPr lang="en-US" sz="2400" i="1" dirty="0" err="1"/>
              <a:t>beyin</a:t>
            </a:r>
            <a:r>
              <a:rPr lang="en-US" sz="2400" i="1" dirty="0"/>
              <a:t> </a:t>
            </a:r>
            <a:r>
              <a:rPr lang="en-US" sz="2400" i="1" dirty="0" err="1"/>
              <a:t>yapılarının</a:t>
            </a:r>
            <a:r>
              <a:rPr lang="en-US" sz="2400" i="1" dirty="0"/>
              <a:t> </a:t>
            </a:r>
            <a:r>
              <a:rPr lang="en-US" sz="2400" i="1" dirty="0" err="1"/>
              <a:t>yerlerinin</a:t>
            </a:r>
            <a:r>
              <a:rPr lang="en-US" sz="2400" i="1" dirty="0"/>
              <a:t> </a:t>
            </a:r>
            <a:r>
              <a:rPr lang="en-US" sz="2400" i="1" dirty="0" err="1"/>
              <a:t>belirlenmesini</a:t>
            </a:r>
            <a:r>
              <a:rPr lang="en-US" sz="2400" i="1" dirty="0"/>
              <a:t> </a:t>
            </a:r>
            <a:r>
              <a:rPr lang="en-US" sz="2400" i="1" dirty="0" err="1"/>
              <a:t>sağlar</a:t>
            </a:r>
            <a:r>
              <a:rPr lang="en-US" sz="2400" i="1" dirty="0"/>
              <a:t>. </a:t>
            </a:r>
            <a:r>
              <a:rPr lang="en-US" sz="2400" i="1" dirty="0" err="1"/>
              <a:t>Sistem</a:t>
            </a:r>
            <a:r>
              <a:rPr lang="en-US" sz="2400" i="1" dirty="0"/>
              <a:t> AC (Anterior Commissure)  </a:t>
            </a:r>
            <a:r>
              <a:rPr lang="en-US" sz="2400" i="1" dirty="0" err="1"/>
              <a:t>ve</a:t>
            </a:r>
            <a:r>
              <a:rPr lang="en-US" sz="2400" i="1" dirty="0"/>
              <a:t> PC (Posterior Commissure) </a:t>
            </a:r>
            <a:r>
              <a:rPr lang="en-US" sz="2400" i="1" dirty="0" err="1"/>
              <a:t>noktalarının</a:t>
            </a:r>
            <a:r>
              <a:rPr lang="en-US" sz="2400" i="1" dirty="0"/>
              <a:t> </a:t>
            </a:r>
            <a:r>
              <a:rPr lang="en-US" sz="2400" i="1" dirty="0" err="1"/>
              <a:t>yatay</a:t>
            </a:r>
            <a:r>
              <a:rPr lang="en-US" sz="2400" i="1" dirty="0"/>
              <a:t> </a:t>
            </a:r>
            <a:r>
              <a:rPr lang="en-US" sz="2400" i="1" dirty="0" err="1"/>
              <a:t>bir</a:t>
            </a:r>
            <a:r>
              <a:rPr lang="en-US" sz="2400" i="1" dirty="0"/>
              <a:t> </a:t>
            </a:r>
            <a:r>
              <a:rPr lang="en-US" sz="2400" i="1" dirty="0" err="1"/>
              <a:t>çizgide</a:t>
            </a:r>
            <a:r>
              <a:rPr lang="en-US" sz="2400" i="1" dirty="0"/>
              <a:t> </a:t>
            </a:r>
            <a:r>
              <a:rPr lang="en-US" sz="2400" i="1" dirty="0" err="1"/>
              <a:t>olmasıyla</a:t>
            </a:r>
            <a:r>
              <a:rPr lang="en-US" sz="2400" i="1" dirty="0"/>
              <a:t> </a:t>
            </a:r>
            <a:r>
              <a:rPr lang="en-US" sz="2400" i="1" dirty="0" err="1"/>
              <a:t>tanımlanır</a:t>
            </a:r>
            <a:r>
              <a:rPr lang="en-US" sz="2400" i="1" dirty="0"/>
              <a:t>.</a:t>
            </a:r>
          </a:p>
          <a:p>
            <a:endParaRPr lang="en-US" sz="2400" i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991904"/>
            <a:ext cx="43148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6542"/>
            <a:ext cx="3200400" cy="245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3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11" y="1012686"/>
            <a:ext cx="6883977" cy="264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MNI </a:t>
            </a:r>
            <a:r>
              <a:rPr lang="en-US" sz="4000" dirty="0" err="1" smtClean="0"/>
              <a:t>Beyin</a:t>
            </a:r>
            <a:r>
              <a:rPr lang="en-US" sz="4000" dirty="0" smtClean="0"/>
              <a:t> </a:t>
            </a:r>
            <a:r>
              <a:rPr lang="en-US" sz="4000" dirty="0" err="1" smtClean="0"/>
              <a:t>Şablonu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922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</a:rPr>
              <a:t>Montreal Neurological Institute (MNI) </a:t>
            </a:r>
            <a:r>
              <a:rPr lang="en-US" sz="2400" i="1" dirty="0" err="1">
                <a:solidFill>
                  <a:srgbClr val="FFFF00"/>
                </a:solidFill>
              </a:rPr>
              <a:t>tarafından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oluşturulan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beyin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şablonudur</a:t>
            </a:r>
            <a:r>
              <a:rPr lang="en-US" sz="2400" i="1" dirty="0">
                <a:solidFill>
                  <a:srgbClr val="FFFF00"/>
                </a:solidFill>
              </a:rPr>
              <a:t>. </a:t>
            </a:r>
          </a:p>
          <a:p>
            <a:r>
              <a:rPr lang="en-US" sz="2400" i="1" dirty="0" err="1">
                <a:solidFill>
                  <a:srgbClr val="FFFF00"/>
                </a:solidFill>
              </a:rPr>
              <a:t>Şablon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iki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aşamada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oluşturulmuştur</a:t>
            </a:r>
            <a:r>
              <a:rPr lang="en-US" sz="2400" i="1" dirty="0" smtClean="0">
                <a:solidFill>
                  <a:srgbClr val="FFFF00"/>
                </a:solidFill>
              </a:rPr>
              <a:t>.:</a:t>
            </a:r>
          </a:p>
          <a:p>
            <a:endParaRPr lang="en-US" sz="2400" i="1" dirty="0">
              <a:solidFill>
                <a:srgbClr val="FFFF00"/>
              </a:solidFill>
            </a:endParaRPr>
          </a:p>
          <a:p>
            <a:r>
              <a:rPr lang="en-US" sz="2400" i="1" dirty="0">
                <a:solidFill>
                  <a:srgbClr val="FFFF00"/>
                </a:solidFill>
              </a:rPr>
              <a:t>İlk </a:t>
            </a:r>
            <a:r>
              <a:rPr lang="en-US" sz="2400" i="1" dirty="0" err="1">
                <a:solidFill>
                  <a:srgbClr val="FFFF00"/>
                </a:solidFill>
              </a:rPr>
              <a:t>olarak</a:t>
            </a:r>
            <a:r>
              <a:rPr lang="en-US" sz="2400" i="1" dirty="0">
                <a:solidFill>
                  <a:srgbClr val="FFFF00"/>
                </a:solidFill>
              </a:rPr>
              <a:t>, 241 </a:t>
            </a:r>
            <a:r>
              <a:rPr lang="en-US" sz="2400" i="1" dirty="0" err="1">
                <a:solidFill>
                  <a:srgbClr val="FFFF00"/>
                </a:solidFill>
              </a:rPr>
              <a:t>beyin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görüntüsü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Talairach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koordinatlarına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kayıtlanmış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ve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ortalamaları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alınarak</a:t>
            </a:r>
            <a:r>
              <a:rPr lang="en-US" sz="2400" i="1" dirty="0">
                <a:solidFill>
                  <a:srgbClr val="FFFF00"/>
                </a:solidFill>
              </a:rPr>
              <a:t> ilk </a:t>
            </a:r>
            <a:r>
              <a:rPr lang="en-US" sz="2400" i="1" dirty="0" err="1">
                <a:solidFill>
                  <a:srgbClr val="FFFF00"/>
                </a:solidFill>
              </a:rPr>
              <a:t>geçiş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görüntüsü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elde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edilmiştir</a:t>
            </a:r>
            <a:r>
              <a:rPr lang="en-US" sz="2400" i="1" dirty="0">
                <a:solidFill>
                  <a:srgbClr val="FFFF00"/>
                </a:solidFill>
              </a:rPr>
              <a:t>. </a:t>
            </a:r>
          </a:p>
          <a:p>
            <a:r>
              <a:rPr lang="en-US" sz="2400" i="1" dirty="0">
                <a:solidFill>
                  <a:srgbClr val="FFFF00"/>
                </a:solidFill>
              </a:rPr>
              <a:t>305 normal MRG </a:t>
            </a:r>
            <a:r>
              <a:rPr lang="en-US" sz="2400" i="1" dirty="0" err="1">
                <a:solidFill>
                  <a:srgbClr val="FFFF00"/>
                </a:solidFill>
              </a:rPr>
              <a:t>taraması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doğrusal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olarak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bu</a:t>
            </a:r>
            <a:r>
              <a:rPr lang="en-US" sz="2400" i="1" dirty="0">
                <a:solidFill>
                  <a:srgbClr val="FFFF00"/>
                </a:solidFill>
              </a:rPr>
              <a:t> ilk </a:t>
            </a:r>
            <a:r>
              <a:rPr lang="en-US" sz="2400" i="1" dirty="0" err="1">
                <a:solidFill>
                  <a:srgbClr val="FFFF00"/>
                </a:solidFill>
              </a:rPr>
              <a:t>geçiş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görüntüsüne</a:t>
            </a:r>
            <a:r>
              <a:rPr lang="en-US" sz="2400" i="1" dirty="0">
                <a:solidFill>
                  <a:srgbClr val="FFFF00"/>
                </a:solidFill>
              </a:rPr>
              <a:t> normalize </a:t>
            </a:r>
            <a:r>
              <a:rPr lang="en-US" sz="2400" i="1" dirty="0" err="1">
                <a:solidFill>
                  <a:srgbClr val="FFFF00"/>
                </a:solidFill>
              </a:rPr>
              <a:t>edilmiştir</a:t>
            </a:r>
            <a:r>
              <a:rPr lang="en-US" sz="2400" i="1" dirty="0">
                <a:solidFill>
                  <a:srgbClr val="FFFF00"/>
                </a:solidFill>
              </a:rPr>
              <a:t>. </a:t>
            </a:r>
            <a:r>
              <a:rPr lang="en-US" sz="2400" i="1" dirty="0" err="1">
                <a:solidFill>
                  <a:srgbClr val="FFFF00"/>
                </a:solidFill>
              </a:rPr>
              <a:t>Elde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edilen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görüntülerin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tekrar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ortalaması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hesaplanarak</a:t>
            </a:r>
            <a:r>
              <a:rPr lang="en-US" sz="2400" i="1" dirty="0">
                <a:solidFill>
                  <a:srgbClr val="FFFF00"/>
                </a:solidFill>
              </a:rPr>
              <a:t> MNI305 </a:t>
            </a:r>
            <a:r>
              <a:rPr lang="en-US" sz="2400" i="1" dirty="0" err="1">
                <a:solidFill>
                  <a:srgbClr val="FFFF00"/>
                </a:solidFill>
              </a:rPr>
              <a:t>beyin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şablonu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oluşturmuştur</a:t>
            </a:r>
            <a:r>
              <a:rPr lang="en-US" sz="2400" i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34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DICOM </a:t>
            </a:r>
            <a:r>
              <a:rPr lang="en-US" sz="4000" dirty="0" err="1" smtClean="0"/>
              <a:t>Dosya</a:t>
            </a:r>
            <a:r>
              <a:rPr lang="en-US" sz="4000" dirty="0" smtClean="0"/>
              <a:t> </a:t>
            </a:r>
            <a:r>
              <a:rPr lang="en-US" sz="4000" dirty="0" err="1" smtClean="0"/>
              <a:t>Formatı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133600" y="1219200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DICOM (Digital Imaging and Communications in Medicine) National Electrical Manufacturers </a:t>
            </a:r>
            <a:r>
              <a:rPr lang="en-US" sz="2400" i="1" dirty="0" err="1"/>
              <a:t>Assosiations</a:t>
            </a:r>
            <a:r>
              <a:rPr lang="en-US" sz="2400" i="1" dirty="0"/>
              <a:t> (NEMA) </a:t>
            </a:r>
            <a:r>
              <a:rPr lang="en-US" sz="2400" i="1" dirty="0" err="1"/>
              <a:t>tarafından</a:t>
            </a:r>
            <a:r>
              <a:rPr lang="en-US" sz="2400" i="1" dirty="0"/>
              <a:t> </a:t>
            </a:r>
            <a:r>
              <a:rPr lang="en-US" sz="2400" i="1" dirty="0" err="1"/>
              <a:t>geliştirilen</a:t>
            </a:r>
            <a:r>
              <a:rPr lang="en-US" sz="2400" i="1" dirty="0"/>
              <a:t>, </a:t>
            </a:r>
            <a:r>
              <a:rPr lang="en-US" sz="2400" i="1" dirty="0" err="1"/>
              <a:t>medikal</a:t>
            </a:r>
            <a:r>
              <a:rPr lang="en-US" sz="2400" i="1" dirty="0"/>
              <a:t> </a:t>
            </a:r>
            <a:r>
              <a:rPr lang="en-US" sz="2400" i="1" dirty="0" err="1"/>
              <a:t>görüntülerin</a:t>
            </a:r>
            <a:r>
              <a:rPr lang="en-US" sz="2400" i="1" dirty="0"/>
              <a:t> </a:t>
            </a:r>
            <a:r>
              <a:rPr lang="en-US" sz="2400" i="1" dirty="0" err="1"/>
              <a:t>saklanması</a:t>
            </a:r>
            <a:r>
              <a:rPr lang="en-US" sz="2400" i="1" dirty="0"/>
              <a:t> </a:t>
            </a:r>
            <a:r>
              <a:rPr lang="en-US" sz="2400" i="1" dirty="0" err="1"/>
              <a:t>için</a:t>
            </a:r>
            <a:r>
              <a:rPr lang="en-US" sz="2400" i="1" dirty="0"/>
              <a:t> </a:t>
            </a:r>
            <a:r>
              <a:rPr lang="en-US" sz="2400" i="1" dirty="0" err="1"/>
              <a:t>tanımlanmış</a:t>
            </a:r>
            <a:r>
              <a:rPr lang="en-US" sz="2400" i="1" dirty="0"/>
              <a:t> </a:t>
            </a:r>
            <a:r>
              <a:rPr lang="en-US" sz="2400" i="1" dirty="0" err="1"/>
              <a:t>dosya</a:t>
            </a:r>
            <a:r>
              <a:rPr lang="en-US" sz="2400" i="1" dirty="0"/>
              <a:t> </a:t>
            </a:r>
            <a:r>
              <a:rPr lang="en-US" sz="2400" i="1" dirty="0" err="1"/>
              <a:t>formatıdır</a:t>
            </a:r>
            <a:r>
              <a:rPr lang="en-US" sz="2400" i="1" dirty="0"/>
              <a:t>.</a:t>
            </a:r>
            <a:br>
              <a:rPr lang="en-US" sz="2400" i="1" dirty="0"/>
            </a:br>
            <a:r>
              <a:rPr lang="en-US" sz="2400" i="1" dirty="0"/>
              <a:t> </a:t>
            </a:r>
          </a:p>
          <a:p>
            <a:r>
              <a:rPr lang="en-US" sz="2400" i="1" dirty="0"/>
              <a:t>DICOM </a:t>
            </a:r>
            <a:r>
              <a:rPr lang="en-US" sz="2400" i="1" dirty="0" err="1"/>
              <a:t>dosyalarında</a:t>
            </a:r>
            <a:r>
              <a:rPr lang="en-US" sz="2400" i="1" dirty="0"/>
              <a:t> </a:t>
            </a:r>
            <a:r>
              <a:rPr lang="en-US" sz="2400" i="1" dirty="0" err="1"/>
              <a:t>tutulan</a:t>
            </a:r>
            <a:r>
              <a:rPr lang="en-US" sz="2400" i="1" dirty="0"/>
              <a:t> </a:t>
            </a:r>
            <a:r>
              <a:rPr lang="en-US" sz="2400" i="1" dirty="0" err="1"/>
              <a:t>tüm</a:t>
            </a:r>
            <a:r>
              <a:rPr lang="en-US" sz="2400" i="1" dirty="0"/>
              <a:t> </a:t>
            </a:r>
            <a:r>
              <a:rPr lang="en-US" sz="2400" i="1" dirty="0" err="1"/>
              <a:t>değerler</a:t>
            </a:r>
            <a:r>
              <a:rPr lang="en-US" sz="2400" i="1" dirty="0"/>
              <a:t> </a:t>
            </a:r>
            <a:r>
              <a:rPr lang="en-US" sz="2400" i="1" dirty="0" err="1"/>
              <a:t>onaltı</a:t>
            </a:r>
            <a:r>
              <a:rPr lang="en-US" sz="2400" i="1" dirty="0"/>
              <a:t> </a:t>
            </a:r>
            <a:r>
              <a:rPr lang="en-US" sz="2400" i="1" dirty="0" err="1"/>
              <a:t>bitlik</a:t>
            </a:r>
            <a:r>
              <a:rPr lang="en-US" sz="2400" i="1" dirty="0"/>
              <a:t> </a:t>
            </a:r>
            <a:r>
              <a:rPr lang="en-US" sz="2400" i="1" dirty="0" err="1"/>
              <a:t>formatta</a:t>
            </a:r>
            <a:r>
              <a:rPr lang="en-US" sz="2400" i="1" dirty="0"/>
              <a:t> </a:t>
            </a:r>
            <a:r>
              <a:rPr lang="en-US" sz="2400" i="1" dirty="0" err="1"/>
              <a:t>kodlandığından</a:t>
            </a:r>
            <a:r>
              <a:rPr lang="en-US" sz="2400" i="1" dirty="0"/>
              <a:t> </a:t>
            </a:r>
            <a:r>
              <a:rPr lang="en-US" sz="2400" i="1" dirty="0" err="1"/>
              <a:t>bu</a:t>
            </a:r>
            <a:r>
              <a:rPr lang="en-US" sz="2400" i="1" dirty="0"/>
              <a:t> </a:t>
            </a:r>
            <a:r>
              <a:rPr lang="en-US" sz="2400" i="1" dirty="0" err="1"/>
              <a:t>dosyalar</a:t>
            </a:r>
            <a:r>
              <a:rPr lang="en-US" sz="2400" i="1" dirty="0"/>
              <a:t> </a:t>
            </a:r>
            <a:r>
              <a:rPr lang="en-US" sz="2400" i="1" dirty="0" err="1"/>
              <a:t>üzerinde</a:t>
            </a:r>
            <a:r>
              <a:rPr lang="en-US" sz="2400" i="1" dirty="0"/>
              <a:t> </a:t>
            </a:r>
            <a:r>
              <a:rPr lang="en-US" sz="2400" i="1" dirty="0" err="1"/>
              <a:t>yapılan</a:t>
            </a:r>
            <a:r>
              <a:rPr lang="en-US" sz="2400" i="1" dirty="0"/>
              <a:t> </a:t>
            </a:r>
            <a:r>
              <a:rPr lang="en-US" sz="2400" i="1" dirty="0" err="1"/>
              <a:t>okuma</a:t>
            </a:r>
            <a:r>
              <a:rPr lang="en-US" sz="2400" i="1" dirty="0"/>
              <a:t> </a:t>
            </a:r>
            <a:r>
              <a:rPr lang="en-US" sz="2400" i="1" dirty="0" err="1"/>
              <a:t>ve</a:t>
            </a:r>
            <a:r>
              <a:rPr lang="en-US" sz="2400" i="1" dirty="0"/>
              <a:t> </a:t>
            </a:r>
            <a:r>
              <a:rPr lang="en-US" sz="2400" i="1" dirty="0" err="1"/>
              <a:t>yazma</a:t>
            </a:r>
            <a:r>
              <a:rPr lang="en-US" sz="2400" i="1" dirty="0"/>
              <a:t> </a:t>
            </a:r>
            <a:r>
              <a:rPr lang="en-US" sz="2400" i="1" dirty="0" err="1"/>
              <a:t>işlemleri</a:t>
            </a:r>
            <a:r>
              <a:rPr lang="en-US" sz="2400" i="1" dirty="0"/>
              <a:t> </a:t>
            </a:r>
            <a:r>
              <a:rPr lang="en-US" sz="2400" i="1" dirty="0" err="1"/>
              <a:t>ile</a:t>
            </a:r>
            <a:r>
              <a:rPr lang="en-US" sz="2400" i="1" dirty="0"/>
              <a:t> </a:t>
            </a:r>
            <a:r>
              <a:rPr lang="en-US" sz="2400" i="1" dirty="0" err="1"/>
              <a:t>elde</a:t>
            </a:r>
            <a:r>
              <a:rPr lang="en-US" sz="2400" i="1" dirty="0"/>
              <a:t> </a:t>
            </a:r>
            <a:r>
              <a:rPr lang="en-US" sz="2400" i="1" dirty="0" err="1"/>
              <a:t>edilen</a:t>
            </a:r>
            <a:r>
              <a:rPr lang="en-US" sz="2400" i="1" dirty="0"/>
              <a:t> </a:t>
            </a:r>
            <a:r>
              <a:rPr lang="en-US" sz="2400" i="1" dirty="0" err="1"/>
              <a:t>matris</a:t>
            </a:r>
            <a:r>
              <a:rPr lang="en-US" sz="2400" i="1" dirty="0"/>
              <a:t> </a:t>
            </a:r>
            <a:r>
              <a:rPr lang="en-US" sz="2400" i="1" dirty="0" err="1"/>
              <a:t>değerleri</a:t>
            </a:r>
            <a:r>
              <a:rPr lang="en-US" sz="2400" i="1" dirty="0"/>
              <a:t> 0-(216-1)</a:t>
            </a:r>
            <a:r>
              <a:rPr lang="en-US" sz="2400" i="1" dirty="0" err="1"/>
              <a:t>sayı</a:t>
            </a:r>
            <a:r>
              <a:rPr lang="en-US" sz="2400" i="1" dirty="0"/>
              <a:t> </a:t>
            </a:r>
            <a:r>
              <a:rPr lang="en-US" sz="2400" i="1" dirty="0" err="1"/>
              <a:t>aralığındadır</a:t>
            </a:r>
            <a:r>
              <a:rPr lang="en-US" sz="2400" i="1" dirty="0"/>
              <a:t>. DICOM </a:t>
            </a:r>
            <a:r>
              <a:rPr lang="en-US" sz="2400" i="1" dirty="0" err="1"/>
              <a:t>dosyasından</a:t>
            </a:r>
            <a:r>
              <a:rPr lang="en-US" sz="2400" i="1" dirty="0"/>
              <a:t> </a:t>
            </a:r>
            <a:r>
              <a:rPr lang="en-US" sz="2400" i="1" dirty="0" err="1"/>
              <a:t>okunan</a:t>
            </a:r>
            <a:r>
              <a:rPr lang="en-US" sz="2400" i="1" dirty="0"/>
              <a:t> </a:t>
            </a:r>
            <a:r>
              <a:rPr lang="en-US" sz="2400" i="1" dirty="0" err="1"/>
              <a:t>verinin</a:t>
            </a:r>
            <a:r>
              <a:rPr lang="en-US" sz="2400" i="1" dirty="0"/>
              <a:t> </a:t>
            </a:r>
            <a:r>
              <a:rPr lang="en-US" sz="2400" i="1" dirty="0" err="1"/>
              <a:t>görüntülenebilmesi</a:t>
            </a:r>
            <a:r>
              <a:rPr lang="en-US" sz="2400" i="1" dirty="0"/>
              <a:t> </a:t>
            </a:r>
            <a:r>
              <a:rPr lang="en-US" sz="2400" i="1" dirty="0" err="1"/>
              <a:t>için</a:t>
            </a:r>
            <a:r>
              <a:rPr lang="en-US" sz="2400" i="1" dirty="0"/>
              <a:t> </a:t>
            </a:r>
            <a:r>
              <a:rPr lang="en-US" sz="2400" i="1" dirty="0" err="1"/>
              <a:t>piksel</a:t>
            </a:r>
            <a:r>
              <a:rPr lang="en-US" sz="2400" i="1" dirty="0"/>
              <a:t> </a:t>
            </a:r>
            <a:r>
              <a:rPr lang="en-US" sz="2400" i="1" dirty="0" err="1"/>
              <a:t>değerleri</a:t>
            </a:r>
            <a:r>
              <a:rPr lang="en-US" sz="2400" i="1" dirty="0"/>
              <a:t> 0-255 </a:t>
            </a:r>
            <a:r>
              <a:rPr lang="en-US" sz="2400" i="1" dirty="0" err="1"/>
              <a:t>aralığına</a:t>
            </a:r>
            <a:r>
              <a:rPr lang="en-US" sz="2400" i="1" dirty="0"/>
              <a:t> </a:t>
            </a:r>
            <a:r>
              <a:rPr lang="en-US" sz="2400" i="1" dirty="0" err="1"/>
              <a:t>çekilmelidir</a:t>
            </a:r>
            <a:r>
              <a:rPr lang="en-US" sz="2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66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Çalışmanın</a:t>
            </a:r>
            <a:r>
              <a:rPr lang="en-US" sz="4000" dirty="0" smtClean="0"/>
              <a:t> </a:t>
            </a:r>
            <a:r>
              <a:rPr lang="en-US" sz="4000" dirty="0" err="1" smtClean="0"/>
              <a:t>Kapsamı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09600" y="12192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MRG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elde</a:t>
            </a:r>
            <a:r>
              <a:rPr lang="en-US" sz="2000" dirty="0"/>
              <a:t> </a:t>
            </a:r>
            <a:r>
              <a:rPr lang="en-US" sz="2000" dirty="0" err="1"/>
              <a:t>edilen</a:t>
            </a:r>
            <a:r>
              <a:rPr lang="en-US" sz="2000" dirty="0"/>
              <a:t> </a:t>
            </a:r>
            <a:r>
              <a:rPr lang="en-US" sz="2000" dirty="0" err="1"/>
              <a:t>görüntüler</a:t>
            </a:r>
            <a:r>
              <a:rPr lang="en-US" sz="2000" dirty="0"/>
              <a:t> </a:t>
            </a:r>
            <a:r>
              <a:rPr lang="en-US" sz="2000" dirty="0" err="1"/>
              <a:t>radyoloji</a:t>
            </a:r>
            <a:r>
              <a:rPr lang="en-US" sz="2000" dirty="0"/>
              <a:t> </a:t>
            </a:r>
            <a:r>
              <a:rPr lang="en-US" sz="2000" dirty="0" err="1"/>
              <a:t>uzmanları</a:t>
            </a:r>
            <a:r>
              <a:rPr lang="en-US" sz="2000" dirty="0"/>
              <a:t> </a:t>
            </a:r>
            <a:r>
              <a:rPr lang="en-US" sz="2000" dirty="0" err="1"/>
              <a:t>tarafından</a:t>
            </a:r>
            <a:r>
              <a:rPr lang="en-US" sz="2000" dirty="0"/>
              <a:t> </a:t>
            </a:r>
            <a:r>
              <a:rPr lang="en-US" sz="2000" dirty="0" err="1"/>
              <a:t>gözle</a:t>
            </a:r>
            <a:r>
              <a:rPr lang="en-US" sz="2000" dirty="0"/>
              <a:t> </a:t>
            </a:r>
            <a:r>
              <a:rPr lang="en-US" sz="2000" dirty="0" err="1"/>
              <a:t>incelenerek</a:t>
            </a:r>
            <a:r>
              <a:rPr lang="en-US" sz="2000" dirty="0"/>
              <a:t> </a:t>
            </a:r>
            <a:r>
              <a:rPr lang="en-US" sz="2000" dirty="0" err="1"/>
              <a:t>hastalığın</a:t>
            </a:r>
            <a:r>
              <a:rPr lang="en-US" sz="2000" dirty="0"/>
              <a:t> </a:t>
            </a:r>
            <a:r>
              <a:rPr lang="en-US" sz="2000" dirty="0" err="1"/>
              <a:t>tanısı</a:t>
            </a:r>
            <a:r>
              <a:rPr lang="en-US" sz="2000" dirty="0"/>
              <a:t> </a:t>
            </a:r>
            <a:r>
              <a:rPr lang="en-US" sz="2000" dirty="0" err="1"/>
              <a:t>konulurken</a:t>
            </a:r>
            <a:r>
              <a:rPr lang="en-US" sz="2000" dirty="0"/>
              <a:t>, </a:t>
            </a:r>
            <a:r>
              <a:rPr lang="en-US" sz="2000" dirty="0" err="1"/>
              <a:t>görüntü</a:t>
            </a:r>
            <a:r>
              <a:rPr lang="en-US" sz="2000" dirty="0"/>
              <a:t> </a:t>
            </a:r>
            <a:r>
              <a:rPr lang="en-US" sz="2000" dirty="0" err="1"/>
              <a:t>işleme</a:t>
            </a:r>
            <a:r>
              <a:rPr lang="en-US" sz="2000" dirty="0"/>
              <a:t> </a:t>
            </a:r>
            <a:r>
              <a:rPr lang="en-US" sz="2000" dirty="0" err="1"/>
              <a:t>alanında</a:t>
            </a:r>
            <a:r>
              <a:rPr lang="en-US" sz="2000" dirty="0"/>
              <a:t> </a:t>
            </a:r>
            <a:r>
              <a:rPr lang="en-US" sz="2000" dirty="0" err="1"/>
              <a:t>yapılan</a:t>
            </a:r>
            <a:r>
              <a:rPr lang="en-US" sz="2000" dirty="0"/>
              <a:t> </a:t>
            </a:r>
            <a:r>
              <a:rPr lang="en-US" sz="2000" dirty="0" err="1"/>
              <a:t>çalışmalarla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işlemin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kısa</a:t>
            </a:r>
            <a:r>
              <a:rPr lang="en-US" sz="2000" dirty="0"/>
              <a:t> </a:t>
            </a:r>
            <a:r>
              <a:rPr lang="en-US" sz="2000" dirty="0" err="1"/>
              <a:t>sürede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hatayla</a:t>
            </a:r>
            <a:r>
              <a:rPr lang="en-US" sz="2000" dirty="0"/>
              <a:t> </a:t>
            </a:r>
            <a:r>
              <a:rPr lang="en-US" sz="2000" dirty="0" err="1"/>
              <a:t>yapılması</a:t>
            </a:r>
            <a:r>
              <a:rPr lang="en-US" sz="2000" dirty="0"/>
              <a:t> </a:t>
            </a:r>
            <a:r>
              <a:rPr lang="en-US" sz="2000" dirty="0" err="1"/>
              <a:t>hedeflenmektedir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tr-TR" sz="2000" dirty="0"/>
              <a:t>Beyin MR görüntüleri üzerinde yapılan çalışmalarda, beyin yapısının karmaşıklığı ve insanlar arasında farklılık göstermesi standart yaklaşımların uygulanmasını güçleştirmektedir</a:t>
            </a:r>
            <a:r>
              <a:rPr lang="tr-TR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tr-TR" sz="2000" dirty="0"/>
              <a:t>Bu nedenle beyin atlas veya şablonlarına gereksinim duyulmuştur.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057400" y="4111648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Beyin</a:t>
            </a:r>
            <a:r>
              <a:rPr lang="en-US" sz="2000" dirty="0"/>
              <a:t> MR </a:t>
            </a:r>
            <a:r>
              <a:rPr lang="en-US" sz="2000" dirty="0" err="1"/>
              <a:t>görüntüleri</a:t>
            </a:r>
            <a:r>
              <a:rPr lang="en-US" sz="2000" dirty="0"/>
              <a:t> </a:t>
            </a:r>
            <a:r>
              <a:rPr lang="en-US" sz="2000" dirty="0" err="1"/>
              <a:t>beyin</a:t>
            </a:r>
            <a:r>
              <a:rPr lang="en-US" sz="2000" dirty="0"/>
              <a:t> atlas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şablonlarına</a:t>
            </a:r>
            <a:r>
              <a:rPr lang="en-US" sz="2000" dirty="0"/>
              <a:t> </a:t>
            </a:r>
            <a:r>
              <a:rPr lang="en-US" sz="2000" dirty="0" err="1"/>
              <a:t>çakıştırılarak</a:t>
            </a:r>
            <a:r>
              <a:rPr lang="en-US" sz="2000" dirty="0"/>
              <a:t> </a:t>
            </a:r>
            <a:r>
              <a:rPr lang="en-US" sz="2000" dirty="0" err="1"/>
              <a:t>anormalliklerin</a:t>
            </a:r>
            <a:r>
              <a:rPr lang="en-US" sz="2000" dirty="0"/>
              <a:t> </a:t>
            </a:r>
            <a:r>
              <a:rPr lang="en-US" sz="2000" dirty="0" err="1"/>
              <a:t>tespitinin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sağlıklı</a:t>
            </a:r>
            <a:r>
              <a:rPr lang="en-US" sz="2000" dirty="0"/>
              <a:t> </a:t>
            </a:r>
            <a:r>
              <a:rPr lang="en-US" sz="2000" dirty="0" err="1"/>
              <a:t>yapılması</a:t>
            </a:r>
            <a:r>
              <a:rPr lang="en-US" sz="2000" dirty="0"/>
              <a:t> </a:t>
            </a:r>
            <a:r>
              <a:rPr lang="en-US" sz="2000" dirty="0" err="1"/>
              <a:t>hedeflenmektedir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tr-TR" sz="2000" dirty="0"/>
              <a:t>Doğru sonuçların alınabilmesi için doğru referans noktalarının kullanılması çok önemlidir. Beyin yapısı kişiden kişiye çok fazla farklılık gösterdiğinden çok belirgin değişiklik göstermeyen bir yapının referans alınması </a:t>
            </a:r>
            <a:r>
              <a:rPr lang="tr-TR" sz="2000" dirty="0" smtClean="0"/>
              <a:t>gerekmektedir.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97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Çalışmanın</a:t>
            </a:r>
            <a:r>
              <a:rPr lang="en-US" sz="4000" dirty="0" smtClean="0"/>
              <a:t> </a:t>
            </a:r>
            <a:r>
              <a:rPr lang="en-US" sz="4000" dirty="0" err="1" smtClean="0"/>
              <a:t>Kapsamı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09600" y="12192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Farklı hastalara ait </a:t>
            </a:r>
            <a:r>
              <a:rPr lang="en-US" sz="2000" dirty="0" err="1" smtClean="0"/>
              <a:t>Korpus</a:t>
            </a:r>
            <a:r>
              <a:rPr lang="en-US" sz="2000" dirty="0" smtClean="0"/>
              <a:t> </a:t>
            </a:r>
            <a:r>
              <a:rPr lang="en-US" sz="2000" dirty="0" err="1" smtClean="0"/>
              <a:t>Kallosum</a:t>
            </a:r>
            <a:r>
              <a:rPr lang="en-US" sz="2000" dirty="0" smtClean="0"/>
              <a:t> (KK)</a:t>
            </a:r>
            <a:r>
              <a:rPr lang="tr-TR" sz="2000" dirty="0" smtClean="0"/>
              <a:t> </a:t>
            </a:r>
            <a:r>
              <a:rPr lang="tr-TR" sz="2000" dirty="0"/>
              <a:t>yapıları tamamen aynı olmamalarına rağmen yapılan KK eşlemeleri bu bölgeden seçilen noktaların çakıştırmada referans noktaları olarak kullanılabileceğini </a:t>
            </a:r>
            <a:r>
              <a:rPr lang="tr-TR" sz="2000" dirty="0" smtClean="0"/>
              <a:t>göstermektedir.</a:t>
            </a:r>
            <a:endParaRPr lang="en-US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540226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Çalışmanın</a:t>
            </a:r>
            <a:r>
              <a:rPr lang="en-US" sz="4000" dirty="0" smtClean="0"/>
              <a:t> </a:t>
            </a:r>
            <a:r>
              <a:rPr lang="en-US" sz="4000" dirty="0" err="1" smtClean="0"/>
              <a:t>Kapsamı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09600" y="12192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Beyin MR görüntülerinin otomatik olarak MNI görüntü uzayına </a:t>
            </a:r>
            <a:r>
              <a:rPr lang="tr-TR" sz="2000" dirty="0" smtClean="0"/>
              <a:t>çakıştırılmasında</a:t>
            </a:r>
            <a:r>
              <a:rPr lang="en-US" sz="2000" dirty="0" smtClean="0"/>
              <a:t>;</a:t>
            </a:r>
          </a:p>
          <a:p>
            <a:endParaRPr lang="en-US" sz="2000" dirty="0"/>
          </a:p>
          <a:p>
            <a:pPr marL="457200" indent="-457200">
              <a:buAutoNum type="alphaLcPeriod"/>
            </a:pPr>
            <a:r>
              <a:rPr lang="tr-TR" sz="2000" dirty="0" smtClean="0"/>
              <a:t>KK </a:t>
            </a:r>
            <a:r>
              <a:rPr lang="tr-TR" sz="2000" dirty="0"/>
              <a:t>bölgesinin otomatik olarak </a:t>
            </a:r>
            <a:r>
              <a:rPr lang="tr-TR" sz="2000" dirty="0" smtClean="0"/>
              <a:t>çıkarılması,</a:t>
            </a:r>
            <a:endParaRPr lang="en-US" sz="2000" dirty="0" smtClean="0"/>
          </a:p>
          <a:p>
            <a:pPr marL="457200" indent="-457200">
              <a:buAutoNum type="alphaLcPeriod"/>
            </a:pPr>
            <a:r>
              <a:rPr lang="en-US" sz="2000" dirty="0" smtClean="0"/>
              <a:t>D</a:t>
            </a:r>
            <a:r>
              <a:rPr lang="tr-TR" sz="2000" dirty="0" smtClean="0"/>
              <a:t>oğru </a:t>
            </a:r>
            <a:r>
              <a:rPr lang="tr-TR" sz="2000" dirty="0"/>
              <a:t>referans noktalarının otomatik olarak seçilmesi gerekmektedir.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16728" y="2545773"/>
            <a:ext cx="68926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tr-TR" sz="2000" dirty="0" smtClean="0"/>
              <a:t>DICOM medikal </a:t>
            </a:r>
            <a:r>
              <a:rPr lang="tr-TR" sz="2000" dirty="0"/>
              <a:t>dosya formatındaki beyin MR görüntüsü bazı ön işleme adımları uygulanarak herhangi bir yazılım aracına gereksinim duyulmadan görüntülenebilmekte ve tam otomatik olarak beynin KK bölgesi tespit edilmektedir.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tr-TR" sz="2000" dirty="0" smtClean="0"/>
              <a:t>Çalışmamız </a:t>
            </a:r>
            <a:r>
              <a:rPr lang="tr-TR" sz="2000" dirty="0"/>
              <a:t>kapsamında sunulan yenilik; kendi geliştirdiğimiz VE algoritmasıyla otomatik olarak çıkarılan KK alanlarının </a:t>
            </a:r>
            <a:r>
              <a:rPr lang="tr-TR" sz="2000" dirty="0" smtClean="0"/>
              <a:t>üzerinden </a:t>
            </a:r>
            <a:r>
              <a:rPr lang="tr-TR" sz="2000" dirty="0"/>
              <a:t>otomatik olarak referans noktalarının çıkartılmasıdır. Çıkarılan bu noktalar yardımıyla, hastanın beyin MR görüntüsünün MNI beyin şablonuna çakıştırılması da yine bu çalışmamız kapsamında yeni olarak ele alınmaktadır.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82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Literatürde</a:t>
            </a:r>
            <a:r>
              <a:rPr lang="en-US" sz="4000" dirty="0" smtClean="0"/>
              <a:t> </a:t>
            </a:r>
            <a:r>
              <a:rPr lang="en-US" sz="4000" dirty="0" err="1" smtClean="0"/>
              <a:t>Yer</a:t>
            </a:r>
            <a:r>
              <a:rPr lang="en-US" sz="4000" dirty="0" smtClean="0"/>
              <a:t> Alan </a:t>
            </a:r>
            <a:r>
              <a:rPr lang="en-US" sz="4000" dirty="0" err="1" smtClean="0"/>
              <a:t>Çalışmalar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09600" y="12192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Mevcut</a:t>
            </a:r>
            <a:r>
              <a:rPr lang="en-US" sz="2800" dirty="0" smtClean="0"/>
              <a:t> </a:t>
            </a:r>
            <a:r>
              <a:rPr lang="en-US" sz="2800" dirty="0" err="1" smtClean="0"/>
              <a:t>yöntemler</a:t>
            </a:r>
            <a:r>
              <a:rPr lang="tr-TR" sz="2800" dirty="0" smtClean="0"/>
              <a:t> </a:t>
            </a:r>
            <a:r>
              <a:rPr lang="tr-TR" sz="2800" dirty="0"/>
              <a:t>model tabanlı ve yoğunluk tabanlı olmak üzere iki farklı kategoride </a:t>
            </a:r>
            <a:r>
              <a:rPr lang="tr-TR" sz="2800" dirty="0" smtClean="0"/>
              <a:t>incelenebilir</a:t>
            </a:r>
            <a:r>
              <a:rPr lang="en-US" sz="2800" dirty="0" smtClean="0"/>
              <a:t>;</a:t>
            </a:r>
          </a:p>
          <a:p>
            <a:endParaRPr lang="en-US" sz="2800" dirty="0"/>
          </a:p>
          <a:p>
            <a:pPr marL="457200" indent="-457200">
              <a:buAutoNum type="alphaLcPeriod"/>
            </a:pPr>
            <a:r>
              <a:rPr lang="en-US" sz="2800" dirty="0" smtClean="0"/>
              <a:t>Model </a:t>
            </a:r>
            <a:r>
              <a:rPr lang="en-US" sz="2800" dirty="0" err="1" smtClean="0"/>
              <a:t>Tabanlı</a:t>
            </a:r>
            <a:r>
              <a:rPr lang="en-US" sz="2800" dirty="0" smtClean="0"/>
              <a:t> </a:t>
            </a:r>
            <a:r>
              <a:rPr lang="en-US" sz="2800" dirty="0" err="1" smtClean="0"/>
              <a:t>Yaklaşımlar</a:t>
            </a:r>
            <a:endParaRPr lang="en-US" sz="2800" dirty="0" smtClean="0"/>
          </a:p>
          <a:p>
            <a:pPr marL="457200" indent="-457200">
              <a:buAutoNum type="alphaLcPeriod"/>
            </a:pPr>
            <a:r>
              <a:rPr lang="en-US" sz="2800" dirty="0" err="1" smtClean="0"/>
              <a:t>Yoğunluk</a:t>
            </a:r>
            <a:r>
              <a:rPr lang="en-US" sz="2800" dirty="0" smtClean="0"/>
              <a:t> </a:t>
            </a:r>
            <a:r>
              <a:rPr lang="en-US" sz="2800" dirty="0" err="1" smtClean="0"/>
              <a:t>Tabanlı</a:t>
            </a:r>
            <a:r>
              <a:rPr lang="en-US" sz="2800" dirty="0" smtClean="0"/>
              <a:t> </a:t>
            </a:r>
            <a:r>
              <a:rPr lang="en-US" sz="2800" dirty="0" err="1" smtClean="0"/>
              <a:t>Yaklaşımlar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56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Literatürde</a:t>
            </a:r>
            <a:r>
              <a:rPr lang="en-US" sz="4000" dirty="0" smtClean="0"/>
              <a:t> </a:t>
            </a:r>
            <a:r>
              <a:rPr lang="en-US" sz="4000" dirty="0" err="1" smtClean="0"/>
              <a:t>Yer</a:t>
            </a:r>
            <a:r>
              <a:rPr lang="en-US" sz="4000" dirty="0" smtClean="0"/>
              <a:t> Alan </a:t>
            </a:r>
            <a:r>
              <a:rPr lang="en-US" sz="4000" dirty="0" err="1" smtClean="0"/>
              <a:t>Çalışmalar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09600" y="12192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Model </a:t>
            </a:r>
            <a:r>
              <a:rPr lang="en-US" sz="2800" dirty="0" err="1" smtClean="0"/>
              <a:t>Tabanlı</a:t>
            </a:r>
            <a:r>
              <a:rPr lang="en-US" sz="2800" dirty="0" smtClean="0"/>
              <a:t> </a:t>
            </a:r>
            <a:r>
              <a:rPr lang="en-US" sz="2800" dirty="0" err="1" smtClean="0"/>
              <a:t>Yaklaşımlar</a:t>
            </a:r>
            <a:r>
              <a:rPr lang="en-US" sz="2800" dirty="0" smtClean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1787447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Periyodik</a:t>
            </a:r>
            <a:r>
              <a:rPr lang="en-US" sz="2400" dirty="0" smtClean="0"/>
              <a:t> </a:t>
            </a:r>
            <a:r>
              <a:rPr lang="en-US" sz="2400" dirty="0" err="1" smtClean="0"/>
              <a:t>çekimlerde</a:t>
            </a:r>
            <a:r>
              <a:rPr lang="en-US" sz="2400" dirty="0" smtClean="0"/>
              <a:t> </a:t>
            </a:r>
            <a:r>
              <a:rPr lang="en-US" sz="2400" dirty="0"/>
              <a:t>KK </a:t>
            </a:r>
            <a:r>
              <a:rPr lang="en-US" sz="2400" dirty="0" err="1"/>
              <a:t>yapısının</a:t>
            </a:r>
            <a:r>
              <a:rPr lang="en-US" sz="2400" dirty="0"/>
              <a:t> </a:t>
            </a:r>
            <a:r>
              <a:rPr lang="en-US" sz="2400" dirty="0" err="1"/>
              <a:t>alan</a:t>
            </a:r>
            <a:r>
              <a:rPr lang="en-US" sz="2400" dirty="0"/>
              <a:t>, </a:t>
            </a:r>
            <a:r>
              <a:rPr lang="en-US" sz="2400" dirty="0" err="1"/>
              <a:t>hacim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sınır</a:t>
            </a:r>
            <a:r>
              <a:rPr lang="en-US" sz="2400" dirty="0"/>
              <a:t> </a:t>
            </a:r>
            <a:r>
              <a:rPr lang="en-US" sz="2400" dirty="0" err="1"/>
              <a:t>değişikliklerinin</a:t>
            </a:r>
            <a:r>
              <a:rPr lang="en-US" sz="2400" dirty="0"/>
              <a:t> </a:t>
            </a:r>
            <a:r>
              <a:rPr lang="en-US" sz="2400" dirty="0" err="1"/>
              <a:t>gözlemlenebilmesi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hassasiyetli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modele</a:t>
            </a:r>
            <a:r>
              <a:rPr lang="en-US" sz="2400" dirty="0"/>
              <a:t> </a:t>
            </a:r>
            <a:r>
              <a:rPr lang="en-US" sz="2400" dirty="0" err="1"/>
              <a:t>oturtulmasını</a:t>
            </a:r>
            <a:r>
              <a:rPr lang="en-US" sz="2400" dirty="0"/>
              <a:t> </a:t>
            </a:r>
            <a:r>
              <a:rPr lang="en-US" sz="2400" dirty="0" err="1"/>
              <a:t>hedeflemektedir</a:t>
            </a:r>
            <a:r>
              <a:rPr lang="en-US" sz="2400" dirty="0"/>
              <a:t>. 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şekil</a:t>
            </a:r>
            <a:r>
              <a:rPr lang="en-US" sz="2400" dirty="0" smtClean="0"/>
              <a:t> </a:t>
            </a:r>
            <a:r>
              <a:rPr lang="en-US" sz="2400" dirty="0" err="1" smtClean="0"/>
              <a:t>analizi</a:t>
            </a:r>
            <a:r>
              <a:rPr lang="en-US" sz="2400" dirty="0" smtClean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şablon</a:t>
            </a:r>
            <a:r>
              <a:rPr lang="en-US" sz="2400" dirty="0" smtClean="0"/>
              <a:t> </a:t>
            </a:r>
            <a:r>
              <a:rPr lang="en-US" sz="2400" dirty="0" err="1" smtClean="0"/>
              <a:t>eşleştirme</a:t>
            </a:r>
            <a:r>
              <a:rPr lang="en-US" sz="2400" dirty="0" smtClean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temel</a:t>
            </a:r>
            <a:r>
              <a:rPr lang="en-US" sz="2400" dirty="0" smtClean="0"/>
              <a:t> </a:t>
            </a:r>
            <a:r>
              <a:rPr lang="en-US" sz="2400" dirty="0" err="1"/>
              <a:t>bileşen</a:t>
            </a:r>
            <a:r>
              <a:rPr lang="en-US" sz="2400" dirty="0"/>
              <a:t> </a:t>
            </a:r>
            <a:r>
              <a:rPr lang="en-US" sz="2400" dirty="0" err="1"/>
              <a:t>analizine</a:t>
            </a:r>
            <a:r>
              <a:rPr lang="en-US" sz="2400" dirty="0"/>
              <a:t> </a:t>
            </a:r>
            <a:r>
              <a:rPr lang="en-US" sz="2400" dirty="0" err="1"/>
              <a:t>dayalı</a:t>
            </a:r>
            <a:r>
              <a:rPr lang="en-US" sz="2400" dirty="0"/>
              <a:t> </a:t>
            </a:r>
            <a:r>
              <a:rPr lang="en-US" sz="2400" dirty="0" err="1"/>
              <a:t>bozulabilir</a:t>
            </a:r>
            <a:r>
              <a:rPr lang="en-US" sz="2400" dirty="0"/>
              <a:t> </a:t>
            </a:r>
            <a:r>
              <a:rPr lang="en-US" sz="2400" dirty="0" err="1" smtClean="0"/>
              <a:t>modeller</a:t>
            </a:r>
            <a:r>
              <a:rPr lang="en-US" sz="2400" dirty="0" smtClean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çevrit</a:t>
            </a:r>
            <a:r>
              <a:rPr lang="en-US" sz="2400" dirty="0" smtClean="0"/>
              <a:t> </a:t>
            </a:r>
            <a:r>
              <a:rPr lang="en-US" sz="2400" dirty="0" err="1" smtClean="0"/>
              <a:t>modelleme</a:t>
            </a:r>
            <a:r>
              <a:rPr lang="en-US" sz="2400" dirty="0" smtClean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frekans</a:t>
            </a:r>
            <a:r>
              <a:rPr lang="en-US" sz="2400" dirty="0" smtClean="0"/>
              <a:t> </a:t>
            </a:r>
            <a:r>
              <a:rPr lang="en-US" sz="2400" dirty="0" err="1"/>
              <a:t>tabanlı</a:t>
            </a:r>
            <a:r>
              <a:rPr lang="en-US" sz="2400" dirty="0"/>
              <a:t> </a:t>
            </a:r>
            <a:r>
              <a:rPr lang="en-US" sz="2400" dirty="0" err="1"/>
              <a:t>bozulabilir</a:t>
            </a:r>
            <a:r>
              <a:rPr lang="en-US" sz="2400" dirty="0"/>
              <a:t> </a:t>
            </a:r>
            <a:r>
              <a:rPr lang="en-US" sz="2400" dirty="0" err="1" smtClean="0"/>
              <a:t>modeller</a:t>
            </a:r>
            <a:r>
              <a:rPr lang="en-US" sz="2400" dirty="0" smtClean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yılan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algoritmaları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/>
              <a:t>özetlenebilir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00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52400" y="1012687"/>
            <a:ext cx="868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Dokudaki</a:t>
            </a:r>
            <a:r>
              <a:rPr lang="en-US" dirty="0" smtClean="0"/>
              <a:t> </a:t>
            </a:r>
            <a:r>
              <a:rPr lang="en-US" dirty="0" err="1"/>
              <a:t>hidrojen</a:t>
            </a:r>
            <a:r>
              <a:rPr lang="en-US" dirty="0"/>
              <a:t> </a:t>
            </a:r>
            <a:r>
              <a:rPr lang="en-US" dirty="0" err="1"/>
              <a:t>atomlarının</a:t>
            </a:r>
            <a:r>
              <a:rPr lang="en-US" dirty="0"/>
              <a:t> </a:t>
            </a:r>
            <a:r>
              <a:rPr lang="en-US" dirty="0" err="1"/>
              <a:t>yoğunluklarına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hareketlerine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görüntü</a:t>
            </a:r>
            <a:r>
              <a:rPr lang="en-US" dirty="0"/>
              <a:t> </a:t>
            </a:r>
            <a:r>
              <a:rPr lang="en-US" dirty="0" err="1"/>
              <a:t>oluşturur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MR’da</a:t>
            </a:r>
            <a:r>
              <a:rPr lang="en-US" dirty="0" smtClean="0"/>
              <a:t> </a:t>
            </a:r>
            <a:r>
              <a:rPr lang="en-US" dirty="0" err="1"/>
              <a:t>radyasyon</a:t>
            </a:r>
            <a:r>
              <a:rPr lang="en-US" dirty="0"/>
              <a:t> </a:t>
            </a:r>
            <a:r>
              <a:rPr lang="en-US" dirty="0" err="1"/>
              <a:t>kullanılmaz</a:t>
            </a:r>
            <a:r>
              <a:rPr lang="en-US" dirty="0"/>
              <a:t>, </a:t>
            </a:r>
            <a:r>
              <a:rPr lang="en-US" dirty="0" err="1"/>
              <a:t>onun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manyetik</a:t>
            </a:r>
            <a:r>
              <a:rPr lang="en-US" dirty="0"/>
              <a:t> </a:t>
            </a:r>
            <a:r>
              <a:rPr lang="en-US" dirty="0" err="1"/>
              <a:t>alanla</a:t>
            </a:r>
            <a:r>
              <a:rPr lang="en-US" dirty="0"/>
              <a:t> </a:t>
            </a:r>
            <a:r>
              <a:rPr lang="en-US" dirty="0" err="1"/>
              <a:t>vücuttaki</a:t>
            </a:r>
            <a:r>
              <a:rPr lang="en-US" dirty="0"/>
              <a:t> </a:t>
            </a:r>
            <a:r>
              <a:rPr lang="en-US" dirty="0" err="1"/>
              <a:t>hidrojen</a:t>
            </a:r>
            <a:r>
              <a:rPr lang="en-US" dirty="0"/>
              <a:t> </a:t>
            </a:r>
            <a:r>
              <a:rPr lang="en-US" dirty="0" err="1"/>
              <a:t>atomlarının</a:t>
            </a:r>
            <a:r>
              <a:rPr lang="en-US" dirty="0"/>
              <a:t> </a:t>
            </a:r>
            <a:r>
              <a:rPr lang="en-US" dirty="0" err="1"/>
              <a:t>çekirdeklerindeki</a:t>
            </a:r>
            <a:r>
              <a:rPr lang="en-US" dirty="0"/>
              <a:t> proton </a:t>
            </a:r>
            <a:r>
              <a:rPr lang="en-US" dirty="0" err="1"/>
              <a:t>uyarılır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Alıcılara</a:t>
            </a:r>
            <a:r>
              <a:rPr lang="en-US" dirty="0" smtClean="0"/>
              <a:t> </a:t>
            </a:r>
            <a:r>
              <a:rPr lang="en-US" dirty="0" err="1"/>
              <a:t>ulaşan</a:t>
            </a:r>
            <a:r>
              <a:rPr lang="en-US" dirty="0"/>
              <a:t> </a:t>
            </a:r>
            <a:r>
              <a:rPr lang="en-US" dirty="0" err="1"/>
              <a:t>sinyaller</a:t>
            </a:r>
            <a:r>
              <a:rPr lang="en-US" dirty="0"/>
              <a:t> </a:t>
            </a:r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analizleriyle</a:t>
            </a:r>
            <a:r>
              <a:rPr lang="en-US" dirty="0"/>
              <a:t> </a:t>
            </a:r>
            <a:r>
              <a:rPr lang="en-US" dirty="0" err="1"/>
              <a:t>siyah</a:t>
            </a:r>
            <a:r>
              <a:rPr lang="en-US" dirty="0"/>
              <a:t> </a:t>
            </a:r>
            <a:r>
              <a:rPr lang="en-US" dirty="0" err="1"/>
              <a:t>beyaz</a:t>
            </a:r>
            <a:r>
              <a:rPr lang="en-US" dirty="0"/>
              <a:t> </a:t>
            </a:r>
            <a:r>
              <a:rPr lang="en-US" dirty="0" err="1"/>
              <a:t>görüntülere</a:t>
            </a:r>
            <a:r>
              <a:rPr lang="en-US" dirty="0"/>
              <a:t> (</a:t>
            </a:r>
            <a:r>
              <a:rPr lang="en-US" dirty="0" err="1"/>
              <a:t>Perfüzyon</a:t>
            </a:r>
            <a:r>
              <a:rPr lang="en-US" dirty="0"/>
              <a:t> </a:t>
            </a:r>
            <a:r>
              <a:rPr lang="en-US" dirty="0" err="1"/>
              <a:t>görüntülemelerde</a:t>
            </a:r>
            <a:r>
              <a:rPr lang="en-US" dirty="0"/>
              <a:t> </a:t>
            </a:r>
            <a:r>
              <a:rPr lang="en-US" dirty="0" err="1"/>
              <a:t>sonuçlar</a:t>
            </a:r>
            <a:r>
              <a:rPr lang="en-US" dirty="0"/>
              <a:t> </a:t>
            </a:r>
            <a:r>
              <a:rPr lang="en-US" dirty="0" err="1"/>
              <a:t>renklendirilebilir</a:t>
            </a:r>
            <a:r>
              <a:rPr lang="en-US" dirty="0"/>
              <a:t>) </a:t>
            </a:r>
            <a:r>
              <a:rPr lang="en-US" dirty="0" err="1"/>
              <a:t>dönüştürülür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2133600" y="3733800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Manyetik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, Tesla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belirtilir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Dünyanın</a:t>
            </a:r>
            <a:r>
              <a:rPr lang="en-US" dirty="0" smtClean="0"/>
              <a:t> </a:t>
            </a:r>
            <a:r>
              <a:rPr lang="en-US" dirty="0" err="1"/>
              <a:t>manyetik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(</a:t>
            </a:r>
            <a:r>
              <a:rPr lang="en-US" dirty="0" err="1"/>
              <a:t>pusulaların</a:t>
            </a:r>
            <a:r>
              <a:rPr lang="en-US" dirty="0"/>
              <a:t> </a:t>
            </a:r>
            <a:r>
              <a:rPr lang="en-US" dirty="0" err="1"/>
              <a:t>iğnesini</a:t>
            </a:r>
            <a:r>
              <a:rPr lang="en-US" dirty="0"/>
              <a:t> </a:t>
            </a:r>
            <a:r>
              <a:rPr lang="en-US" dirty="0" err="1"/>
              <a:t>kuzeye</a:t>
            </a:r>
            <a:r>
              <a:rPr lang="en-US" dirty="0"/>
              <a:t> </a:t>
            </a:r>
            <a:r>
              <a:rPr lang="en-US" dirty="0" err="1"/>
              <a:t>çeviren</a:t>
            </a:r>
            <a:r>
              <a:rPr lang="en-US" dirty="0"/>
              <a:t> </a:t>
            </a:r>
            <a:r>
              <a:rPr lang="en-US" dirty="0" err="1"/>
              <a:t>manyetik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) 0,5 Gauss </a:t>
            </a:r>
            <a:r>
              <a:rPr lang="en-US" dirty="0" err="1"/>
              <a:t>düzeyindedir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Tesla, 10.000 </a:t>
            </a:r>
            <a:r>
              <a:rPr lang="en-US" dirty="0" err="1"/>
              <a:t>Gauss’a</a:t>
            </a:r>
            <a:r>
              <a:rPr lang="en-US" dirty="0"/>
              <a:t> </a:t>
            </a:r>
            <a:r>
              <a:rPr lang="en-US" dirty="0" err="1"/>
              <a:t>eşittir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Dolayısıyla</a:t>
            </a:r>
            <a:r>
              <a:rPr lang="en-US" dirty="0" smtClean="0"/>
              <a:t> 3 </a:t>
            </a:r>
            <a:r>
              <a:rPr lang="en-US" dirty="0" err="1" smtClean="0"/>
              <a:t>Teslalık</a:t>
            </a:r>
            <a:r>
              <a:rPr lang="en-US" dirty="0" smtClean="0"/>
              <a:t> MR </a:t>
            </a:r>
            <a:r>
              <a:rPr lang="en-US" dirty="0" err="1"/>
              <a:t>cihazında</a:t>
            </a:r>
            <a:r>
              <a:rPr lang="en-US" dirty="0"/>
              <a:t> </a:t>
            </a:r>
            <a:r>
              <a:rPr lang="en-US" dirty="0" err="1"/>
              <a:t>dünyanın</a:t>
            </a:r>
            <a:r>
              <a:rPr lang="en-US" dirty="0"/>
              <a:t> </a:t>
            </a:r>
            <a:r>
              <a:rPr lang="en-US" dirty="0" err="1"/>
              <a:t>manyetik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gücünün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</a:t>
            </a:r>
            <a:r>
              <a:rPr lang="en-US" dirty="0" smtClean="0"/>
              <a:t>60 </a:t>
            </a:r>
            <a:r>
              <a:rPr lang="en-US" dirty="0"/>
              <a:t>bin </a:t>
            </a:r>
            <a:r>
              <a:rPr lang="en-US" dirty="0" err="1"/>
              <a:t>katı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manyetik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Literatürde</a:t>
            </a:r>
            <a:r>
              <a:rPr lang="en-US" sz="4000" dirty="0" smtClean="0"/>
              <a:t> </a:t>
            </a:r>
            <a:r>
              <a:rPr lang="en-US" sz="4000" dirty="0" err="1" smtClean="0"/>
              <a:t>Yer</a:t>
            </a:r>
            <a:r>
              <a:rPr lang="en-US" sz="4000" dirty="0" smtClean="0"/>
              <a:t> Alan </a:t>
            </a:r>
            <a:r>
              <a:rPr lang="en-US" sz="4000" dirty="0" err="1" smtClean="0"/>
              <a:t>Çalışmalar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09600" y="1036931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Yoğunluk</a:t>
            </a:r>
            <a:r>
              <a:rPr lang="en-US" sz="2800" dirty="0" smtClean="0"/>
              <a:t> </a:t>
            </a:r>
            <a:r>
              <a:rPr lang="en-US" sz="2800" dirty="0" err="1" smtClean="0"/>
              <a:t>Tabanlı</a:t>
            </a:r>
            <a:r>
              <a:rPr lang="en-US" sz="2800" dirty="0" smtClean="0"/>
              <a:t> </a:t>
            </a:r>
            <a:r>
              <a:rPr lang="en-US" sz="2800" dirty="0" err="1" smtClean="0"/>
              <a:t>Yaklaşımlar</a:t>
            </a:r>
            <a:r>
              <a:rPr lang="en-US" sz="2800" dirty="0" smtClean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1591534"/>
            <a:ext cx="731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Temel</a:t>
            </a:r>
            <a:r>
              <a:rPr lang="en-US" sz="2400" dirty="0" smtClean="0"/>
              <a:t> </a:t>
            </a:r>
            <a:r>
              <a:rPr lang="en-US" sz="2400" dirty="0" err="1" smtClean="0"/>
              <a:t>hedefi</a:t>
            </a:r>
            <a:r>
              <a:rPr lang="en-US" sz="2400" dirty="0" smtClean="0"/>
              <a:t> </a:t>
            </a:r>
            <a:r>
              <a:rPr lang="en-US" sz="2400" dirty="0" err="1"/>
              <a:t>KK’nin</a:t>
            </a:r>
            <a:r>
              <a:rPr lang="en-US" sz="2400" dirty="0"/>
              <a:t> </a:t>
            </a:r>
            <a:r>
              <a:rPr lang="en-US" sz="2400" dirty="0" err="1"/>
              <a:t>yerinin</a:t>
            </a:r>
            <a:r>
              <a:rPr lang="en-US" sz="2400" dirty="0"/>
              <a:t> </a:t>
            </a:r>
            <a:r>
              <a:rPr lang="en-US" sz="2400" dirty="0" err="1"/>
              <a:t>belirlenmesidir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Ön</a:t>
            </a:r>
            <a:r>
              <a:rPr lang="en-US" sz="2400" dirty="0" smtClean="0"/>
              <a:t> </a:t>
            </a:r>
            <a:r>
              <a:rPr lang="en-US" sz="2400" dirty="0" err="1"/>
              <a:t>komissür</a:t>
            </a:r>
            <a:r>
              <a:rPr lang="en-US" sz="2400" dirty="0"/>
              <a:t> (Anterior Commissure),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arka</a:t>
            </a:r>
            <a:r>
              <a:rPr lang="en-US" sz="2400" dirty="0" smtClean="0"/>
              <a:t> </a:t>
            </a:r>
            <a:r>
              <a:rPr lang="en-US" sz="2400" dirty="0" err="1"/>
              <a:t>komissür</a:t>
            </a:r>
            <a:r>
              <a:rPr lang="en-US" sz="2400" dirty="0"/>
              <a:t> (Posterior Commissure),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ön</a:t>
            </a:r>
            <a:r>
              <a:rPr lang="en-US" sz="2400" dirty="0" smtClean="0"/>
              <a:t> </a:t>
            </a:r>
            <a:r>
              <a:rPr lang="en-US" sz="2400" dirty="0" err="1"/>
              <a:t>nokta</a:t>
            </a:r>
            <a:r>
              <a:rPr lang="en-US" sz="2400" dirty="0"/>
              <a:t> (Anterior Point) 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arka</a:t>
            </a:r>
            <a:r>
              <a:rPr lang="en-US" sz="2400" dirty="0" smtClean="0"/>
              <a:t> </a:t>
            </a:r>
            <a:r>
              <a:rPr lang="en-US" sz="2400" dirty="0" err="1"/>
              <a:t>nokta</a:t>
            </a:r>
            <a:r>
              <a:rPr lang="en-US" sz="2400" dirty="0"/>
              <a:t> (Posterior Point) </a:t>
            </a:r>
          </a:p>
          <a:p>
            <a:r>
              <a:rPr lang="en-US" sz="2400" dirty="0" err="1" smtClean="0"/>
              <a:t>gibi</a:t>
            </a:r>
            <a:r>
              <a:rPr lang="en-US" sz="2400" dirty="0" smtClean="0"/>
              <a:t> </a:t>
            </a:r>
            <a:r>
              <a:rPr lang="en-US" sz="2400" dirty="0" err="1"/>
              <a:t>çakıştırma</a:t>
            </a:r>
            <a:r>
              <a:rPr lang="en-US" sz="2400" dirty="0"/>
              <a:t> </a:t>
            </a:r>
            <a:r>
              <a:rPr lang="en-US" sz="2400" dirty="0" err="1"/>
              <a:t>işleminde</a:t>
            </a:r>
            <a:r>
              <a:rPr lang="en-US" sz="2400" dirty="0"/>
              <a:t> </a:t>
            </a:r>
            <a:r>
              <a:rPr lang="en-US" sz="2400" dirty="0" err="1"/>
              <a:t>referans</a:t>
            </a:r>
            <a:r>
              <a:rPr lang="en-US" sz="2400" dirty="0"/>
              <a:t> </a:t>
            </a:r>
            <a:r>
              <a:rPr lang="en-US" sz="2400" dirty="0" err="1"/>
              <a:t>alınan</a:t>
            </a:r>
            <a:r>
              <a:rPr lang="en-US" sz="2400" dirty="0"/>
              <a:t> </a:t>
            </a:r>
            <a:r>
              <a:rPr lang="en-US" sz="2400" dirty="0" err="1"/>
              <a:t>noktalar</a:t>
            </a:r>
            <a:r>
              <a:rPr lang="en-US" sz="2400" dirty="0"/>
              <a:t> </a:t>
            </a:r>
            <a:r>
              <a:rPr lang="en-US" sz="2400" dirty="0" err="1" smtClean="0"/>
              <a:t>KK’ya</a:t>
            </a:r>
            <a:r>
              <a:rPr lang="en-US" sz="2400" dirty="0" smtClean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konumlandırılmaktadır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 </a:t>
            </a:r>
            <a:r>
              <a:rPr lang="en-US" sz="2400" dirty="0" err="1"/>
              <a:t>kategoride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alan</a:t>
            </a:r>
            <a:r>
              <a:rPr lang="en-US" sz="2400" dirty="0"/>
              <a:t> </a:t>
            </a:r>
            <a:r>
              <a:rPr lang="en-US" sz="2400" dirty="0" err="1" smtClean="0"/>
              <a:t>çalışmalarda</a:t>
            </a:r>
            <a:r>
              <a:rPr lang="en-US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histogram </a:t>
            </a:r>
            <a:r>
              <a:rPr lang="en-US" sz="2400" dirty="0" err="1"/>
              <a:t>temelli</a:t>
            </a:r>
            <a:r>
              <a:rPr lang="en-US" sz="2400" dirty="0"/>
              <a:t> </a:t>
            </a:r>
            <a:r>
              <a:rPr lang="en-US" sz="2400" dirty="0" err="1"/>
              <a:t>analiz</a:t>
            </a:r>
            <a:r>
              <a:rPr lang="en-US" sz="2400" dirty="0"/>
              <a:t>,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eşikleme</a:t>
            </a:r>
            <a:r>
              <a:rPr lang="en-US" sz="2400" dirty="0" smtClean="0"/>
              <a:t> </a:t>
            </a:r>
            <a:r>
              <a:rPr lang="en-US" sz="2400" dirty="0" err="1"/>
              <a:t>tabanlı</a:t>
            </a:r>
            <a:r>
              <a:rPr lang="en-US" sz="2400" dirty="0"/>
              <a:t> </a:t>
            </a:r>
            <a:r>
              <a:rPr lang="en-US" sz="2400" dirty="0" err="1"/>
              <a:t>bölütleme</a:t>
            </a:r>
            <a:r>
              <a:rPr lang="en-US" sz="2400" dirty="0"/>
              <a:t>,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referans</a:t>
            </a:r>
            <a:r>
              <a:rPr lang="en-US" sz="2400" dirty="0" smtClean="0"/>
              <a:t> </a:t>
            </a:r>
            <a:r>
              <a:rPr lang="en-US" sz="2400" dirty="0" err="1"/>
              <a:t>nokta</a:t>
            </a:r>
            <a:r>
              <a:rPr lang="en-US" sz="2400" dirty="0"/>
              <a:t> </a:t>
            </a:r>
            <a:r>
              <a:rPr lang="en-US" sz="2400" dirty="0" err="1"/>
              <a:t>tespit</a:t>
            </a:r>
            <a:r>
              <a:rPr lang="en-US" sz="2400" dirty="0"/>
              <a:t> </a:t>
            </a:r>
            <a:r>
              <a:rPr lang="en-US" sz="2400" dirty="0" err="1" smtClean="0"/>
              <a:t>yöntemleri</a:t>
            </a:r>
            <a:r>
              <a:rPr lang="tr-TR" sz="2400" dirty="0" smtClean="0"/>
              <a:t>,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sinir</a:t>
            </a:r>
            <a:r>
              <a:rPr lang="en-US" sz="2400" dirty="0" smtClean="0"/>
              <a:t> </a:t>
            </a:r>
            <a:r>
              <a:rPr lang="en-US" sz="2400" dirty="0" err="1"/>
              <a:t>ağı</a:t>
            </a:r>
            <a:r>
              <a:rPr lang="en-US" sz="2400" dirty="0"/>
              <a:t> </a:t>
            </a:r>
            <a:r>
              <a:rPr lang="en-US" sz="2400" dirty="0" err="1"/>
              <a:t>temelli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yaklaşımlar</a:t>
            </a:r>
            <a:r>
              <a:rPr lang="en-US" sz="2400" dirty="0" smtClean="0"/>
              <a:t> </a:t>
            </a:r>
            <a:r>
              <a:rPr lang="en-US" sz="2400" dirty="0" err="1"/>
              <a:t>kullanılmaktadır</a:t>
            </a:r>
            <a:r>
              <a:rPr lang="en-US" sz="2400" dirty="0"/>
              <a:t> [13-19]. </a:t>
            </a:r>
          </a:p>
        </p:txBody>
      </p:sp>
    </p:spTree>
    <p:extLst>
      <p:ext uri="{BB962C8B-B14F-4D97-AF65-F5344CB8AC3E}">
        <p14:creationId xmlns:p14="http://schemas.microsoft.com/office/powerpoint/2010/main" val="32247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Referans</a:t>
            </a:r>
            <a:r>
              <a:rPr lang="en-US" sz="4000" dirty="0" smtClean="0"/>
              <a:t> </a:t>
            </a:r>
            <a:r>
              <a:rPr lang="en-US" sz="4000" dirty="0" err="1" smtClean="0"/>
              <a:t>aldığımız</a:t>
            </a:r>
            <a:r>
              <a:rPr lang="en-US" sz="4000" dirty="0" smtClean="0"/>
              <a:t> </a:t>
            </a:r>
            <a:r>
              <a:rPr lang="en-US" sz="4000" dirty="0" err="1" smtClean="0"/>
              <a:t>yaklaşım</a:t>
            </a:r>
            <a:r>
              <a:rPr lang="en-US" sz="4000" dirty="0" smtClean="0"/>
              <a:t>: </a:t>
            </a:r>
            <a:r>
              <a:rPr lang="en-US" sz="4000" dirty="0" err="1" smtClean="0"/>
              <a:t>Verard</a:t>
            </a:r>
            <a:r>
              <a:rPr lang="en-US" sz="4000" dirty="0" smtClean="0"/>
              <a:t> </a:t>
            </a:r>
            <a:r>
              <a:rPr lang="en-US" sz="4000" dirty="0" err="1" smtClean="0"/>
              <a:t>et.all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209800" y="1219200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Yoğunluk</a:t>
            </a:r>
            <a:r>
              <a:rPr lang="en-US" sz="2400" dirty="0" smtClean="0"/>
              <a:t> </a:t>
            </a:r>
            <a:r>
              <a:rPr lang="en-US" sz="2400" dirty="0" err="1" smtClean="0"/>
              <a:t>Tabanlı</a:t>
            </a:r>
            <a:r>
              <a:rPr lang="en-US" sz="2400" dirty="0" smtClean="0"/>
              <a:t> </a:t>
            </a:r>
            <a:r>
              <a:rPr lang="en-US" sz="2400" dirty="0" err="1" smtClean="0"/>
              <a:t>Yöntemler</a:t>
            </a:r>
            <a:r>
              <a:rPr lang="en-US" sz="2400" dirty="0" smtClean="0"/>
              <a:t> </a:t>
            </a:r>
            <a:r>
              <a:rPr lang="en-US" sz="2400" dirty="0" err="1" smtClean="0"/>
              <a:t>kategorisinde</a:t>
            </a:r>
            <a:r>
              <a:rPr lang="en-US" sz="2400" dirty="0" smtClean="0"/>
              <a:t> </a:t>
            </a:r>
            <a:r>
              <a:rPr lang="en-US" sz="2400" dirty="0" err="1" smtClean="0"/>
              <a:t>yer</a:t>
            </a:r>
            <a:r>
              <a:rPr lang="en-US" sz="2400" dirty="0" smtClean="0"/>
              <a:t> </a:t>
            </a:r>
            <a:r>
              <a:rPr lang="en-US" sz="2400" dirty="0" err="1" smtClean="0"/>
              <a:t>alan</a:t>
            </a:r>
            <a:r>
              <a:rPr lang="en-US" sz="2400" dirty="0" smtClean="0"/>
              <a:t> Histogram </a:t>
            </a:r>
            <a:r>
              <a:rPr lang="en-US" sz="2400" dirty="0" err="1" smtClean="0"/>
              <a:t>analizi</a:t>
            </a:r>
            <a:r>
              <a:rPr lang="en-US" sz="2400" dirty="0"/>
              <a:t> </a:t>
            </a:r>
            <a:r>
              <a:rPr lang="en-US" sz="2400" dirty="0" err="1" smtClean="0"/>
              <a:t>temelli</a:t>
            </a:r>
            <a:r>
              <a:rPr lang="en-US" sz="2400" dirty="0" smtClean="0"/>
              <a:t> </a:t>
            </a:r>
            <a:r>
              <a:rPr lang="en-US" sz="2400" dirty="0" err="1" smtClean="0"/>
              <a:t>çalışmalardan</a:t>
            </a:r>
            <a:r>
              <a:rPr lang="en-US" sz="2400" dirty="0" smtClean="0"/>
              <a:t> </a:t>
            </a:r>
            <a:r>
              <a:rPr lang="en-US" sz="2400" dirty="0" err="1"/>
              <a:t>biri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Vérard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arkadaşları</a:t>
            </a:r>
            <a:r>
              <a:rPr lang="en-US" sz="2400" dirty="0"/>
              <a:t> [16]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önerilen</a:t>
            </a:r>
            <a:r>
              <a:rPr lang="en-US" sz="2400" dirty="0"/>
              <a:t> </a:t>
            </a:r>
            <a:r>
              <a:rPr lang="en-US" sz="2400" dirty="0" err="1" smtClean="0"/>
              <a:t>yöntemdir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 smtClean="0"/>
              <a:t>Eşik</a:t>
            </a:r>
            <a:r>
              <a:rPr lang="en-US" sz="2400" dirty="0" smtClean="0"/>
              <a:t> </a:t>
            </a:r>
            <a:r>
              <a:rPr lang="en-US" sz="2400" dirty="0" err="1"/>
              <a:t>değeri</a:t>
            </a:r>
            <a:r>
              <a:rPr lang="en-US" sz="2400" dirty="0"/>
              <a:t> </a:t>
            </a:r>
            <a:r>
              <a:rPr lang="en-US" sz="2400" dirty="0" err="1"/>
              <a:t>verilmiş</a:t>
            </a:r>
            <a:r>
              <a:rPr lang="en-US" sz="2400" dirty="0"/>
              <a:t> </a:t>
            </a:r>
            <a:r>
              <a:rPr lang="en-US" sz="2400" dirty="0" err="1"/>
              <a:t>midsagittal</a:t>
            </a:r>
            <a:r>
              <a:rPr lang="en-US" sz="2400" dirty="0"/>
              <a:t> </a:t>
            </a:r>
            <a:r>
              <a:rPr lang="en-US" sz="2400" dirty="0" err="1"/>
              <a:t>görüntü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KK'yi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beyin</a:t>
            </a:r>
            <a:r>
              <a:rPr lang="en-US" sz="2400" dirty="0"/>
              <a:t> </a:t>
            </a:r>
            <a:r>
              <a:rPr lang="en-US" sz="2400" dirty="0" err="1"/>
              <a:t>sapını</a:t>
            </a:r>
            <a:r>
              <a:rPr lang="en-US" sz="2400" dirty="0"/>
              <a:t> </a:t>
            </a:r>
            <a:r>
              <a:rPr lang="en-US" sz="2400" dirty="0" err="1"/>
              <a:t>bulmak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görüntü</a:t>
            </a:r>
            <a:r>
              <a:rPr lang="en-US" sz="2400" dirty="0"/>
              <a:t> </a:t>
            </a:r>
            <a:r>
              <a:rPr lang="en-US" sz="2400" dirty="0" err="1"/>
              <a:t>analizi</a:t>
            </a:r>
            <a:r>
              <a:rPr lang="en-US" sz="2400" dirty="0"/>
              <a:t> </a:t>
            </a:r>
            <a:r>
              <a:rPr lang="en-US" sz="2400" dirty="0" err="1"/>
              <a:t>yapılmaktadır</a:t>
            </a:r>
            <a:r>
              <a:rPr lang="en-US" sz="2400" dirty="0"/>
              <a:t>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418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Referans</a:t>
            </a:r>
            <a:r>
              <a:rPr lang="en-US" sz="4000" dirty="0" smtClean="0"/>
              <a:t> </a:t>
            </a:r>
            <a:r>
              <a:rPr lang="en-US" sz="4000" dirty="0" err="1" smtClean="0"/>
              <a:t>aldığımız</a:t>
            </a:r>
            <a:r>
              <a:rPr lang="en-US" sz="4000" dirty="0" smtClean="0"/>
              <a:t> </a:t>
            </a:r>
            <a:r>
              <a:rPr lang="en-US" sz="4000" dirty="0" err="1" smtClean="0"/>
              <a:t>yaklaşım</a:t>
            </a:r>
            <a:r>
              <a:rPr lang="en-US" sz="4000" dirty="0" smtClean="0"/>
              <a:t>: </a:t>
            </a:r>
            <a:r>
              <a:rPr lang="en-US" sz="4000" dirty="0" err="1" smtClean="0"/>
              <a:t>Verard</a:t>
            </a:r>
            <a:r>
              <a:rPr lang="en-US" sz="4000" dirty="0" smtClean="0"/>
              <a:t> </a:t>
            </a:r>
            <a:r>
              <a:rPr lang="en-US" sz="4000" dirty="0" err="1" smtClean="0"/>
              <a:t>et.all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600200" y="1066800"/>
            <a:ext cx="731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 smtClean="0"/>
              <a:t>Histogramın</a:t>
            </a:r>
            <a:r>
              <a:rPr lang="en-US" sz="2400" dirty="0" smtClean="0"/>
              <a:t> </a:t>
            </a:r>
            <a:r>
              <a:rPr lang="en-US" sz="2400" dirty="0" err="1"/>
              <a:t>tepe</a:t>
            </a:r>
            <a:r>
              <a:rPr lang="en-US" sz="2400" dirty="0"/>
              <a:t> </a:t>
            </a:r>
            <a:r>
              <a:rPr lang="en-US" sz="2400" dirty="0" err="1"/>
              <a:t>noktalarını</a:t>
            </a:r>
            <a:r>
              <a:rPr lang="en-US" sz="2400" dirty="0"/>
              <a:t> </a:t>
            </a:r>
            <a:r>
              <a:rPr lang="en-US" sz="2400" dirty="0" err="1"/>
              <a:t>bulmak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, ilk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özyinelemeli</a:t>
            </a:r>
            <a:r>
              <a:rPr lang="en-US" sz="2400" dirty="0"/>
              <a:t> </a:t>
            </a:r>
            <a:r>
              <a:rPr lang="en-US" sz="2400" dirty="0" err="1"/>
              <a:t>doğru-kesim</a:t>
            </a:r>
            <a:r>
              <a:rPr lang="en-US" sz="2400" dirty="0"/>
              <a:t> (line-cutting) </a:t>
            </a:r>
            <a:r>
              <a:rPr lang="en-US" sz="2400" dirty="0" err="1"/>
              <a:t>algoritması</a:t>
            </a:r>
            <a:r>
              <a:rPr lang="en-US" sz="2400" dirty="0"/>
              <a:t> </a:t>
            </a:r>
            <a:r>
              <a:rPr lang="en-US" sz="2400" dirty="0" err="1"/>
              <a:t>kullanılarak</a:t>
            </a:r>
            <a:r>
              <a:rPr lang="en-US" sz="2400" dirty="0"/>
              <a:t> histogram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grafiği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parçaları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tekrar</a:t>
            </a:r>
            <a:r>
              <a:rPr lang="en-US" sz="2400" dirty="0"/>
              <a:t> </a:t>
            </a:r>
            <a:r>
              <a:rPr lang="en-US" sz="2400" dirty="0" err="1"/>
              <a:t>oluşturulmaktadır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Önerdikleri</a:t>
            </a:r>
            <a:r>
              <a:rPr lang="en-US" sz="2400" dirty="0" smtClean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histogramın</a:t>
            </a:r>
            <a:r>
              <a:rPr lang="en-US" sz="2400" dirty="0"/>
              <a:t> </a:t>
            </a:r>
            <a:r>
              <a:rPr lang="en-US" sz="2400" dirty="0" err="1"/>
              <a:t>üç</a:t>
            </a:r>
            <a:r>
              <a:rPr lang="en-US" sz="2400" dirty="0"/>
              <a:t> </a:t>
            </a:r>
            <a:r>
              <a:rPr lang="en-US" sz="2400" dirty="0" err="1"/>
              <a:t>tepe</a:t>
            </a:r>
            <a:r>
              <a:rPr lang="en-US" sz="2400" dirty="0"/>
              <a:t> </a:t>
            </a:r>
            <a:r>
              <a:rPr lang="en-US" sz="2400" dirty="0" err="1"/>
              <a:t>noktası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vadiye</a:t>
            </a:r>
            <a:r>
              <a:rPr lang="en-US" sz="2400" dirty="0"/>
              <a:t> </a:t>
            </a:r>
            <a:r>
              <a:rPr lang="en-US" sz="2400" dirty="0" err="1"/>
              <a:t>sahip</a:t>
            </a:r>
            <a:r>
              <a:rPr lang="en-US" sz="2400" dirty="0"/>
              <a:t> </a:t>
            </a:r>
            <a:r>
              <a:rPr lang="en-US" sz="2400" dirty="0" err="1"/>
              <a:t>olmasını</a:t>
            </a:r>
            <a:r>
              <a:rPr lang="en-US" sz="2400" dirty="0"/>
              <a:t> </a:t>
            </a:r>
            <a:r>
              <a:rPr lang="en-US" sz="2400" dirty="0" err="1"/>
              <a:t>gerektirmektedir</a:t>
            </a:r>
            <a:r>
              <a:rPr lang="en-US" sz="2400" dirty="0"/>
              <a:t>. Buna </a:t>
            </a:r>
            <a:r>
              <a:rPr lang="en-US" sz="2400" dirty="0" err="1"/>
              <a:t>karşın</a:t>
            </a:r>
            <a:r>
              <a:rPr lang="en-US" sz="2400" dirty="0"/>
              <a:t> </a:t>
            </a:r>
            <a:r>
              <a:rPr lang="en-US" sz="2400" dirty="0" err="1"/>
              <a:t>bizim</a:t>
            </a:r>
            <a:r>
              <a:rPr lang="en-US" sz="2400" dirty="0"/>
              <a:t> </a:t>
            </a:r>
            <a:r>
              <a:rPr lang="en-US" sz="2400" dirty="0" err="1"/>
              <a:t>önerdiğimiz</a:t>
            </a:r>
            <a:r>
              <a:rPr lang="en-US" sz="2400" dirty="0"/>
              <a:t> </a:t>
            </a:r>
            <a:r>
              <a:rPr lang="en-US" sz="2400" dirty="0" err="1"/>
              <a:t>yöntemde</a:t>
            </a:r>
            <a:r>
              <a:rPr lang="en-US" sz="2400" dirty="0"/>
              <a:t> </a:t>
            </a:r>
            <a:r>
              <a:rPr lang="en-US" sz="2400" dirty="0" err="1"/>
              <a:t>böyle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kısıtlama</a:t>
            </a:r>
            <a:r>
              <a:rPr lang="en-US" sz="2400" dirty="0"/>
              <a:t> </a:t>
            </a:r>
            <a:r>
              <a:rPr lang="en-US" sz="2400" dirty="0" err="1"/>
              <a:t>yoktur</a:t>
            </a:r>
            <a:r>
              <a:rPr lang="en-US" sz="2400" dirty="0"/>
              <a:t>.</a:t>
            </a:r>
          </a:p>
        </p:txBody>
      </p:sp>
      <p:pic>
        <p:nvPicPr>
          <p:cNvPr id="4" name="Picture 3" descr="verard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0" y="1010082"/>
            <a:ext cx="559550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Çalışmamızın</a:t>
            </a:r>
            <a:r>
              <a:rPr lang="en-US" sz="4000" dirty="0" smtClean="0"/>
              <a:t> </a:t>
            </a:r>
            <a:r>
              <a:rPr lang="en-US" sz="4000" dirty="0" err="1" smtClean="0"/>
              <a:t>yer</a:t>
            </a:r>
            <a:r>
              <a:rPr lang="en-US" sz="4000" dirty="0" smtClean="0"/>
              <a:t> </a:t>
            </a:r>
            <a:r>
              <a:rPr lang="en-US" sz="4000" dirty="0" err="1" smtClean="0"/>
              <a:t>aldığı</a:t>
            </a:r>
            <a:r>
              <a:rPr lang="en-US" sz="4000" dirty="0" smtClean="0"/>
              <a:t> </a:t>
            </a:r>
            <a:r>
              <a:rPr lang="en-US" sz="4000" dirty="0" err="1" smtClean="0"/>
              <a:t>kategori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600200" y="1066800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Yoğunluk</a:t>
            </a:r>
            <a:r>
              <a:rPr lang="en-US" sz="2400" dirty="0" smtClean="0"/>
              <a:t> </a:t>
            </a:r>
            <a:r>
              <a:rPr lang="en-US" sz="2400" dirty="0" err="1"/>
              <a:t>tabanlı</a:t>
            </a:r>
            <a:r>
              <a:rPr lang="en-US" sz="2400" dirty="0"/>
              <a:t> </a:t>
            </a:r>
            <a:r>
              <a:rPr lang="en-US" sz="2400" dirty="0" err="1"/>
              <a:t>yaklaşımlar</a:t>
            </a:r>
            <a:r>
              <a:rPr lang="en-US" sz="2400" dirty="0"/>
              <a:t> </a:t>
            </a:r>
            <a:r>
              <a:rPr lang="en-US" sz="2400" dirty="0" err="1"/>
              <a:t>kategorisine</a:t>
            </a:r>
            <a:r>
              <a:rPr lang="en-US" sz="2400" dirty="0"/>
              <a:t> </a:t>
            </a:r>
            <a:r>
              <a:rPr lang="en-US" sz="2400" dirty="0" err="1"/>
              <a:t>girmektedir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Öncelikle</a:t>
            </a:r>
            <a:r>
              <a:rPr lang="en-US" sz="2400" dirty="0" smtClean="0"/>
              <a:t> </a:t>
            </a:r>
            <a:r>
              <a:rPr lang="en-US" sz="2400" dirty="0" err="1"/>
              <a:t>standart</a:t>
            </a:r>
            <a:r>
              <a:rPr lang="en-US" sz="2400" dirty="0"/>
              <a:t> </a:t>
            </a:r>
            <a:r>
              <a:rPr lang="en-US" sz="2400" dirty="0" err="1"/>
              <a:t>beyin</a:t>
            </a:r>
            <a:r>
              <a:rPr lang="en-US" sz="2400" dirty="0"/>
              <a:t> atlas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şablonlarına</a:t>
            </a:r>
            <a:r>
              <a:rPr lang="en-US" sz="2400" dirty="0"/>
              <a:t> </a:t>
            </a:r>
            <a:r>
              <a:rPr lang="en-US" sz="2400" dirty="0" err="1"/>
              <a:t>çakıştırma</a:t>
            </a:r>
            <a:r>
              <a:rPr lang="en-US" sz="2400" dirty="0"/>
              <a:t> </a:t>
            </a:r>
            <a:r>
              <a:rPr lang="en-US" sz="2400" dirty="0" err="1"/>
              <a:t>işleminde</a:t>
            </a:r>
            <a:r>
              <a:rPr lang="en-US" sz="2400" dirty="0"/>
              <a:t> </a:t>
            </a:r>
            <a:r>
              <a:rPr lang="en-US" sz="2400" dirty="0" err="1"/>
              <a:t>kullanılacak</a:t>
            </a:r>
            <a:r>
              <a:rPr lang="en-US" sz="2400" dirty="0"/>
              <a:t> </a:t>
            </a:r>
            <a:r>
              <a:rPr lang="en-US" sz="2400" dirty="0" err="1"/>
              <a:t>referans</a:t>
            </a:r>
            <a:r>
              <a:rPr lang="en-US" sz="2400" dirty="0"/>
              <a:t> </a:t>
            </a:r>
            <a:r>
              <a:rPr lang="en-US" sz="2400" dirty="0" err="1"/>
              <a:t>noktalarının</a:t>
            </a:r>
            <a:r>
              <a:rPr lang="en-US" sz="2400" dirty="0"/>
              <a:t> </a:t>
            </a:r>
            <a:r>
              <a:rPr lang="en-US" sz="2400" dirty="0" err="1"/>
              <a:t>tespiti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noktalar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görüntünün</a:t>
            </a:r>
            <a:r>
              <a:rPr lang="en-US" sz="2400" dirty="0"/>
              <a:t> MNI </a:t>
            </a:r>
            <a:r>
              <a:rPr lang="en-US" sz="2400" dirty="0" err="1"/>
              <a:t>görüntü</a:t>
            </a:r>
            <a:r>
              <a:rPr lang="en-US" sz="2400" dirty="0"/>
              <a:t> </a:t>
            </a:r>
            <a:r>
              <a:rPr lang="en-US" sz="2400" dirty="0" err="1"/>
              <a:t>uzayına</a:t>
            </a:r>
            <a:r>
              <a:rPr lang="en-US" sz="2400" dirty="0"/>
              <a:t> </a:t>
            </a:r>
            <a:r>
              <a:rPr lang="en-US" sz="2400" dirty="0" err="1"/>
              <a:t>çakıştırılması</a:t>
            </a:r>
            <a:r>
              <a:rPr lang="en-US" sz="2400" dirty="0"/>
              <a:t> </a:t>
            </a:r>
            <a:r>
              <a:rPr lang="en-US" sz="2400" dirty="0" err="1"/>
              <a:t>amaçlanmaktadır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Model </a:t>
            </a:r>
            <a:r>
              <a:rPr lang="en-US" sz="2400" dirty="0" err="1" smtClean="0"/>
              <a:t>Tabanlı</a:t>
            </a:r>
            <a:r>
              <a:rPr lang="en-US" sz="2400" dirty="0" smtClean="0"/>
              <a:t> </a:t>
            </a:r>
            <a:r>
              <a:rPr lang="en-US" sz="2400" dirty="0" err="1" smtClean="0"/>
              <a:t>yaklaşımlar</a:t>
            </a:r>
            <a:r>
              <a:rPr lang="en-US" sz="2400" dirty="0" smtClean="0"/>
              <a:t>, </a:t>
            </a:r>
            <a:r>
              <a:rPr lang="en-US" sz="2400" dirty="0" err="1" smtClean="0"/>
              <a:t>başlangıçtan</a:t>
            </a:r>
            <a:r>
              <a:rPr lang="en-US" sz="2400" dirty="0" smtClean="0"/>
              <a:t> </a:t>
            </a:r>
            <a:r>
              <a:rPr lang="en-US" sz="2400" dirty="0" err="1" smtClean="0"/>
              <a:t>itibaren</a:t>
            </a:r>
            <a:r>
              <a:rPr lang="en-US" sz="2400" dirty="0" smtClean="0"/>
              <a:t> </a:t>
            </a:r>
            <a:r>
              <a:rPr lang="en-US" sz="2400" dirty="0" err="1" smtClean="0"/>
              <a:t>şekil</a:t>
            </a:r>
            <a:r>
              <a:rPr lang="en-US" sz="2400" dirty="0" smtClean="0"/>
              <a:t> </a:t>
            </a:r>
            <a:r>
              <a:rPr lang="en-US" sz="2400" dirty="0" err="1" smtClean="0"/>
              <a:t>bulmak</a:t>
            </a:r>
            <a:r>
              <a:rPr lang="en-US" sz="2400" dirty="0" smtClean="0"/>
              <a:t>/</a:t>
            </a:r>
            <a:r>
              <a:rPr lang="en-US" sz="2400" dirty="0" err="1" smtClean="0"/>
              <a:t>şekil</a:t>
            </a:r>
            <a:r>
              <a:rPr lang="en-US" sz="2400" dirty="0" smtClean="0"/>
              <a:t> </a:t>
            </a:r>
            <a:r>
              <a:rPr lang="en-US" sz="2400" dirty="0" err="1" smtClean="0"/>
              <a:t>tanımlamak</a:t>
            </a:r>
            <a:r>
              <a:rPr lang="en-US" sz="2400" dirty="0" smtClean="0"/>
              <a:t> </a:t>
            </a:r>
            <a:r>
              <a:rPr lang="en-US" sz="2400" dirty="0" err="1" smtClean="0"/>
              <a:t>temeli</a:t>
            </a:r>
            <a:r>
              <a:rPr lang="en-US" sz="2400" dirty="0" smtClean="0"/>
              <a:t> </a:t>
            </a:r>
            <a:r>
              <a:rPr lang="en-US" sz="2400" dirty="0" err="1" smtClean="0"/>
              <a:t>üzerinden</a:t>
            </a:r>
            <a:r>
              <a:rPr lang="en-US" sz="2400" dirty="0" smtClean="0"/>
              <a:t> </a:t>
            </a:r>
            <a:r>
              <a:rPr lang="en-US" sz="2400" dirty="0" err="1" smtClean="0"/>
              <a:t>hareket</a:t>
            </a:r>
            <a:r>
              <a:rPr lang="en-US" sz="2400" dirty="0" smtClean="0"/>
              <a:t> </a:t>
            </a:r>
            <a:r>
              <a:rPr lang="en-US" sz="2400" dirty="0" err="1" smtClean="0"/>
              <a:t>ettiği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, </a:t>
            </a:r>
            <a:r>
              <a:rPr lang="en-US" sz="2400" dirty="0" err="1" smtClean="0"/>
              <a:t>çalışmamız</a:t>
            </a:r>
            <a:r>
              <a:rPr lang="en-US" sz="2400" dirty="0" smtClean="0"/>
              <a:t> </a:t>
            </a:r>
            <a:r>
              <a:rPr lang="en-US" sz="2400" dirty="0" err="1" smtClean="0"/>
              <a:t>bu</a:t>
            </a:r>
            <a:r>
              <a:rPr lang="en-US" sz="2400" dirty="0" smtClean="0"/>
              <a:t> </a:t>
            </a:r>
            <a:r>
              <a:rPr lang="en-US" sz="2400" dirty="0" err="1" smtClean="0"/>
              <a:t>kategoride</a:t>
            </a:r>
            <a:r>
              <a:rPr lang="en-US" sz="2400" dirty="0" smtClean="0"/>
              <a:t> </a:t>
            </a:r>
            <a:r>
              <a:rPr lang="en-US" sz="2400" dirty="0" err="1" smtClean="0"/>
              <a:t>değerlendirilmemektedir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90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Çalışmamızın</a:t>
            </a:r>
            <a:r>
              <a:rPr lang="en-US" sz="4000" dirty="0" smtClean="0"/>
              <a:t> </a:t>
            </a:r>
            <a:r>
              <a:rPr lang="en-US" sz="4000" dirty="0" err="1" smtClean="0"/>
              <a:t>adımları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600200" y="1066800"/>
            <a:ext cx="731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Üç</a:t>
            </a:r>
            <a:r>
              <a:rPr lang="en-US" sz="2400" dirty="0" smtClean="0"/>
              <a:t> </a:t>
            </a:r>
            <a:r>
              <a:rPr lang="en-US" sz="2400" dirty="0" err="1"/>
              <a:t>temel</a:t>
            </a:r>
            <a:r>
              <a:rPr lang="en-US" sz="2400" dirty="0"/>
              <a:t> </a:t>
            </a:r>
            <a:r>
              <a:rPr lang="en-US" sz="2400" dirty="0" err="1"/>
              <a:t>aşamadan</a:t>
            </a:r>
            <a:r>
              <a:rPr lang="en-US" sz="2400" dirty="0"/>
              <a:t> </a:t>
            </a:r>
            <a:r>
              <a:rPr lang="en-US" sz="2400" dirty="0" err="1"/>
              <a:t>oluşmaktadır</a:t>
            </a:r>
            <a:r>
              <a:rPr lang="en-US" sz="24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Görüntünün</a:t>
            </a:r>
            <a:r>
              <a:rPr lang="en-US" sz="2400" dirty="0" smtClean="0"/>
              <a:t> </a:t>
            </a:r>
            <a:r>
              <a:rPr lang="en-US" sz="2400" dirty="0" err="1"/>
              <a:t>ön</a:t>
            </a:r>
            <a:r>
              <a:rPr lang="en-US" sz="2400" dirty="0"/>
              <a:t> </a:t>
            </a:r>
            <a:r>
              <a:rPr lang="en-US" sz="2400" dirty="0" err="1"/>
              <a:t>işlenmesi</a:t>
            </a:r>
            <a:r>
              <a:rPr lang="en-US" sz="2400" dirty="0"/>
              <a:t>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KK </a:t>
            </a:r>
            <a:r>
              <a:rPr lang="en-US" sz="2400" dirty="0" err="1"/>
              <a:t>alanının</a:t>
            </a:r>
            <a:r>
              <a:rPr lang="en-US" sz="2400" dirty="0"/>
              <a:t> </a:t>
            </a:r>
            <a:r>
              <a:rPr lang="en-US" sz="2400" dirty="0" err="1"/>
              <a:t>çıkarılması</a:t>
            </a:r>
            <a:r>
              <a:rPr lang="en-US" sz="2400" dirty="0"/>
              <a:t>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Bu </a:t>
            </a:r>
            <a:r>
              <a:rPr lang="en-US" sz="2400" dirty="0" err="1"/>
              <a:t>alan</a:t>
            </a:r>
            <a:r>
              <a:rPr lang="en-US" sz="2400" dirty="0"/>
              <a:t> </a:t>
            </a:r>
            <a:r>
              <a:rPr lang="en-US" sz="2400" dirty="0" err="1"/>
              <a:t>üzerinden</a:t>
            </a:r>
            <a:r>
              <a:rPr lang="en-US" sz="2400" dirty="0"/>
              <a:t> </a:t>
            </a:r>
            <a:r>
              <a:rPr lang="en-US" sz="2400" dirty="0" err="1"/>
              <a:t>tespit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referans</a:t>
            </a:r>
            <a:r>
              <a:rPr lang="en-US" sz="2400" dirty="0"/>
              <a:t> </a:t>
            </a:r>
            <a:r>
              <a:rPr lang="en-US" sz="2400" dirty="0" err="1"/>
              <a:t>noktaları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beyin</a:t>
            </a:r>
            <a:r>
              <a:rPr lang="en-US" sz="2400" dirty="0"/>
              <a:t> MR </a:t>
            </a:r>
            <a:r>
              <a:rPr lang="en-US" sz="2400" dirty="0" err="1"/>
              <a:t>görüntüsünün</a:t>
            </a:r>
            <a:r>
              <a:rPr lang="en-US" sz="2400" dirty="0"/>
              <a:t> MNI </a:t>
            </a:r>
            <a:r>
              <a:rPr lang="en-US" sz="2400" dirty="0" err="1"/>
              <a:t>görüntü</a:t>
            </a:r>
            <a:r>
              <a:rPr lang="en-US" sz="2400" dirty="0"/>
              <a:t> </a:t>
            </a:r>
            <a:r>
              <a:rPr lang="en-US" sz="2400" dirty="0" err="1"/>
              <a:t>uzayına</a:t>
            </a:r>
            <a:r>
              <a:rPr lang="en-US" sz="2400" dirty="0"/>
              <a:t> </a:t>
            </a:r>
            <a:r>
              <a:rPr lang="en-US" sz="2400" dirty="0" err="1"/>
              <a:t>çakıştırılması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Yöntemin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adımı</a:t>
            </a:r>
            <a:r>
              <a:rPr lang="en-US" sz="2400" dirty="0"/>
              <a:t> KK </a:t>
            </a:r>
            <a:r>
              <a:rPr lang="en-US" sz="2400" dirty="0" err="1"/>
              <a:t>alanının</a:t>
            </a:r>
            <a:r>
              <a:rPr lang="en-US" sz="2400" dirty="0"/>
              <a:t> </a:t>
            </a:r>
            <a:r>
              <a:rPr lang="en-US" sz="2400" dirty="0" err="1"/>
              <a:t>otomatik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çıkarılmasıdır</a:t>
            </a:r>
            <a:r>
              <a:rPr lang="en-US" sz="2400" dirty="0"/>
              <a:t>. </a:t>
            </a:r>
            <a:r>
              <a:rPr lang="en-US" sz="2400" dirty="0" err="1"/>
              <a:t>Bunun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geliştirdiğimiz</a:t>
            </a:r>
            <a:r>
              <a:rPr lang="en-US" sz="2400" dirty="0"/>
              <a:t> </a:t>
            </a:r>
            <a:r>
              <a:rPr lang="en-US" sz="2400" dirty="0" err="1"/>
              <a:t>Vadi</a:t>
            </a:r>
            <a:r>
              <a:rPr lang="en-US" sz="2400" dirty="0"/>
              <a:t> </a:t>
            </a:r>
            <a:r>
              <a:rPr lang="en-US" sz="2400" dirty="0" err="1"/>
              <a:t>Eşlendirme</a:t>
            </a:r>
            <a:r>
              <a:rPr lang="en-US" sz="2400" dirty="0"/>
              <a:t> (VE) </a:t>
            </a:r>
            <a:r>
              <a:rPr lang="en-US" sz="2400" dirty="0" err="1"/>
              <a:t>Algoritması</a:t>
            </a:r>
            <a:r>
              <a:rPr lang="en-US" sz="2400" dirty="0"/>
              <a:t> </a:t>
            </a:r>
            <a:r>
              <a:rPr lang="en-US" sz="2400" dirty="0" err="1" smtClean="0"/>
              <a:t>önceki</a:t>
            </a:r>
            <a:r>
              <a:rPr lang="en-US" sz="2400" dirty="0" smtClean="0"/>
              <a:t> </a:t>
            </a:r>
            <a:r>
              <a:rPr lang="en-US" sz="2400" dirty="0" err="1" smtClean="0"/>
              <a:t>çalışmamızda</a:t>
            </a:r>
            <a:r>
              <a:rPr lang="en-US" sz="2400" dirty="0" smtClean="0"/>
              <a:t> </a:t>
            </a:r>
            <a:r>
              <a:rPr lang="en-US" sz="2400" dirty="0" err="1" smtClean="0"/>
              <a:t>geliştirilmiş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algoritmadır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Bu </a:t>
            </a:r>
            <a:r>
              <a:rPr lang="en-US" sz="2400" dirty="0" err="1" smtClean="0"/>
              <a:t>bildiride</a:t>
            </a:r>
            <a:r>
              <a:rPr lang="en-US" sz="2400" dirty="0" smtClean="0"/>
              <a:t> (1) </a:t>
            </a:r>
            <a:r>
              <a:rPr lang="en-US" sz="2400" dirty="0" err="1" smtClean="0"/>
              <a:t>ve</a:t>
            </a:r>
            <a:r>
              <a:rPr lang="en-US" sz="2400" dirty="0" smtClean="0"/>
              <a:t> (2) </a:t>
            </a:r>
            <a:r>
              <a:rPr lang="en-US" sz="2400" dirty="0" err="1" smtClean="0"/>
              <a:t>önceki</a:t>
            </a:r>
            <a:r>
              <a:rPr lang="en-US" sz="2400" dirty="0" smtClean="0"/>
              <a:t> </a:t>
            </a:r>
            <a:r>
              <a:rPr lang="en-US" sz="2400" dirty="0" err="1"/>
              <a:t>çalışmalarımıza</a:t>
            </a:r>
            <a:r>
              <a:rPr lang="en-US" sz="2400" dirty="0"/>
              <a:t> </a:t>
            </a:r>
            <a:r>
              <a:rPr lang="en-US" sz="2400" dirty="0" err="1"/>
              <a:t>dayanmaktadır</a:t>
            </a:r>
            <a:r>
              <a:rPr lang="en-US" sz="2400" dirty="0"/>
              <a:t>. </a:t>
            </a:r>
            <a:r>
              <a:rPr lang="en-US" sz="2400" dirty="0" err="1"/>
              <a:t>Ancak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/>
              <a:t>3</a:t>
            </a:r>
            <a:r>
              <a:rPr lang="en-US" sz="2400" dirty="0" smtClean="0"/>
              <a:t>)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 smtClean="0"/>
              <a:t>bildiri</a:t>
            </a:r>
            <a:r>
              <a:rPr lang="en-US" sz="2400" dirty="0" smtClean="0"/>
              <a:t> </a:t>
            </a:r>
            <a:r>
              <a:rPr lang="en-US" sz="2400" dirty="0" err="1" smtClean="0"/>
              <a:t>kapsamında</a:t>
            </a:r>
            <a:r>
              <a:rPr lang="en-US" sz="2400" dirty="0" smtClean="0"/>
              <a:t> </a:t>
            </a:r>
            <a:r>
              <a:rPr lang="en-US" sz="2400" dirty="0" err="1" smtClean="0"/>
              <a:t>ele</a:t>
            </a:r>
            <a:r>
              <a:rPr lang="en-US" sz="2400" dirty="0" smtClean="0"/>
              <a:t> </a:t>
            </a:r>
            <a:r>
              <a:rPr lang="en-US" sz="2400" dirty="0" err="1" smtClean="0"/>
              <a:t>alınmaktadır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0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1. </a:t>
            </a:r>
            <a:r>
              <a:rPr lang="en-US" sz="4000" dirty="0" err="1" smtClean="0"/>
              <a:t>Görüntü</a:t>
            </a:r>
            <a:r>
              <a:rPr lang="en-US" sz="4000" dirty="0" smtClean="0"/>
              <a:t> </a:t>
            </a:r>
            <a:r>
              <a:rPr lang="en-US" sz="4000" dirty="0" err="1" smtClean="0"/>
              <a:t>Ön</a:t>
            </a:r>
            <a:r>
              <a:rPr lang="en-US" sz="4000" dirty="0" smtClean="0"/>
              <a:t> </a:t>
            </a:r>
            <a:r>
              <a:rPr lang="en-US" sz="4000" dirty="0" err="1" smtClean="0"/>
              <a:t>İşleme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600200" y="106680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Çalışmada</a:t>
            </a:r>
            <a:r>
              <a:rPr lang="en-US" sz="2400" dirty="0"/>
              <a:t> </a:t>
            </a:r>
            <a:r>
              <a:rPr lang="en-US" sz="2400" dirty="0" err="1"/>
              <a:t>Ege</a:t>
            </a:r>
            <a:r>
              <a:rPr lang="en-US" sz="2400" dirty="0"/>
              <a:t> </a:t>
            </a:r>
            <a:r>
              <a:rPr lang="en-US" sz="2400" dirty="0" err="1"/>
              <a:t>Üniversitesi</a:t>
            </a:r>
            <a:r>
              <a:rPr lang="en-US" sz="2400" dirty="0"/>
              <a:t> </a:t>
            </a:r>
            <a:r>
              <a:rPr lang="en-US" sz="2400" dirty="0" err="1"/>
              <a:t>Psikiyatri</a:t>
            </a:r>
            <a:r>
              <a:rPr lang="en-US" sz="2400" dirty="0"/>
              <a:t> </a:t>
            </a:r>
            <a:r>
              <a:rPr lang="en-US" sz="2400" dirty="0" err="1"/>
              <a:t>Anabilim</a:t>
            </a:r>
            <a:r>
              <a:rPr lang="en-US" sz="2400" dirty="0"/>
              <a:t> </a:t>
            </a:r>
            <a:r>
              <a:rPr lang="en-US" sz="2400" dirty="0" err="1"/>
              <a:t>Dalı’ndan</a:t>
            </a:r>
            <a:r>
              <a:rPr lang="en-US" sz="2400" dirty="0"/>
              <a:t> </a:t>
            </a:r>
            <a:r>
              <a:rPr lang="en-US" sz="2400" dirty="0" err="1"/>
              <a:t>alınan</a:t>
            </a:r>
            <a:r>
              <a:rPr lang="en-US" sz="2400" dirty="0"/>
              <a:t> 67 </a:t>
            </a:r>
            <a:r>
              <a:rPr lang="en-US" sz="2400" dirty="0" err="1"/>
              <a:t>hastaya</a:t>
            </a:r>
            <a:r>
              <a:rPr lang="en-US" sz="2400" dirty="0"/>
              <a:t> </a:t>
            </a:r>
            <a:r>
              <a:rPr lang="en-US" sz="2400" dirty="0" err="1"/>
              <a:t>ait</a:t>
            </a:r>
            <a:r>
              <a:rPr lang="en-US" sz="2400" dirty="0"/>
              <a:t> </a:t>
            </a:r>
            <a:r>
              <a:rPr lang="en-US" sz="2400" dirty="0" err="1"/>
              <a:t>beyin</a:t>
            </a:r>
            <a:r>
              <a:rPr lang="en-US" sz="2400" dirty="0"/>
              <a:t> MR </a:t>
            </a:r>
            <a:r>
              <a:rPr lang="en-US" sz="2400" dirty="0" err="1"/>
              <a:t>görüntülerinin</a:t>
            </a:r>
            <a:r>
              <a:rPr lang="en-US" sz="2400" dirty="0"/>
              <a:t> </a:t>
            </a:r>
            <a:r>
              <a:rPr lang="en-US" sz="2400" dirty="0" err="1"/>
              <a:t>midsagittal</a:t>
            </a:r>
            <a:r>
              <a:rPr lang="en-US" sz="2400" dirty="0"/>
              <a:t> </a:t>
            </a:r>
            <a:r>
              <a:rPr lang="en-US" sz="2400" dirty="0" err="1"/>
              <a:t>kesitleri</a:t>
            </a:r>
            <a:r>
              <a:rPr lang="en-US" sz="2400" dirty="0"/>
              <a:t> </a:t>
            </a:r>
            <a:r>
              <a:rPr lang="en-US" sz="2400" dirty="0" err="1"/>
              <a:t>kullanılmıştır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 </a:t>
            </a:r>
            <a:r>
              <a:rPr lang="en-US" sz="2400" dirty="0" err="1" smtClean="0"/>
              <a:t>görüntüler</a:t>
            </a:r>
            <a:r>
              <a:rPr lang="en-US" sz="2400" dirty="0" smtClean="0"/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T1-ağırlıklı</a:t>
            </a:r>
            <a:r>
              <a:rPr lang="en-US" sz="2400" dirty="0"/>
              <a:t>,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512x512 </a:t>
            </a:r>
            <a:r>
              <a:rPr lang="en-US" sz="2400" dirty="0" err="1"/>
              <a:t>piksel</a:t>
            </a:r>
            <a:r>
              <a:rPr lang="en-US" sz="2400" dirty="0"/>
              <a:t> </a:t>
            </a:r>
            <a:r>
              <a:rPr lang="en-US" sz="2400" dirty="0" err="1"/>
              <a:t>boyutunda</a:t>
            </a:r>
            <a:r>
              <a:rPr lang="en-US" sz="2400" dirty="0"/>
              <a:t>,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DICOM </a:t>
            </a:r>
            <a:r>
              <a:rPr lang="en-US" sz="2400" dirty="0" err="1" smtClean="0"/>
              <a:t>formatında</a:t>
            </a:r>
            <a:r>
              <a:rPr lang="tr-TR" sz="2400" dirty="0" smtClean="0"/>
              <a:t>,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5 </a:t>
            </a:r>
            <a:r>
              <a:rPr lang="en-US" sz="2400" dirty="0"/>
              <a:t>mm </a:t>
            </a:r>
            <a:r>
              <a:rPr lang="en-US" sz="2400" dirty="0" err="1"/>
              <a:t>kesit</a:t>
            </a:r>
            <a:r>
              <a:rPr lang="en-US" sz="2400" dirty="0"/>
              <a:t> </a:t>
            </a:r>
            <a:r>
              <a:rPr lang="en-US" sz="2400" dirty="0" err="1"/>
              <a:t>kalınlığına</a:t>
            </a:r>
            <a:r>
              <a:rPr lang="en-US" sz="2400" dirty="0"/>
              <a:t> </a:t>
            </a:r>
            <a:r>
              <a:rPr lang="en-US" sz="2400" dirty="0" err="1"/>
              <a:t>sahiptir</a:t>
            </a:r>
            <a:r>
              <a:rPr lang="en-US" sz="2400" dirty="0"/>
              <a:t>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254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90900"/>
            <a:ext cx="3476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1. </a:t>
            </a:r>
            <a:r>
              <a:rPr lang="en-US" sz="4000" dirty="0" err="1" smtClean="0"/>
              <a:t>Görüntü</a:t>
            </a:r>
            <a:r>
              <a:rPr lang="en-US" sz="4000" dirty="0" smtClean="0"/>
              <a:t> </a:t>
            </a:r>
            <a:r>
              <a:rPr lang="en-US" sz="4000" dirty="0" err="1" smtClean="0"/>
              <a:t>Ön</a:t>
            </a:r>
            <a:r>
              <a:rPr lang="en-US" sz="4000" dirty="0" smtClean="0"/>
              <a:t> </a:t>
            </a:r>
            <a:r>
              <a:rPr lang="en-US" sz="4000" dirty="0" err="1" smtClean="0"/>
              <a:t>İşleme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600200" y="10668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Önerilen</a:t>
            </a:r>
            <a:r>
              <a:rPr lang="en-US" sz="2400" dirty="0" smtClean="0"/>
              <a:t> </a:t>
            </a:r>
            <a:r>
              <a:rPr lang="en-US" sz="2400" dirty="0" err="1" smtClean="0"/>
              <a:t>yöntemde</a:t>
            </a:r>
            <a:r>
              <a:rPr lang="en-US" sz="2400" dirty="0" smtClean="0"/>
              <a:t> ilk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on </a:t>
            </a:r>
            <a:r>
              <a:rPr lang="en-US" sz="2400" dirty="0" err="1" smtClean="0"/>
              <a:t>altı</a:t>
            </a:r>
            <a:r>
              <a:rPr lang="en-US" sz="2400" dirty="0" smtClean="0"/>
              <a:t> </a:t>
            </a:r>
            <a:r>
              <a:rPr lang="en-US" sz="2400" dirty="0" err="1" smtClean="0"/>
              <a:t>bitlik</a:t>
            </a:r>
            <a:r>
              <a:rPr lang="en-US" sz="2400" dirty="0" smtClean="0"/>
              <a:t> </a:t>
            </a:r>
            <a:r>
              <a:rPr lang="en-US" sz="2400" dirty="0" err="1" smtClean="0"/>
              <a:t>formatta</a:t>
            </a:r>
            <a:r>
              <a:rPr lang="en-US" sz="2400" dirty="0" smtClean="0"/>
              <a:t> </a:t>
            </a:r>
            <a:r>
              <a:rPr lang="en-US" sz="2400" dirty="0" err="1" smtClean="0"/>
              <a:t>kodlanan</a:t>
            </a:r>
            <a:r>
              <a:rPr lang="en-US" sz="2400" dirty="0" smtClean="0"/>
              <a:t> DICOM </a:t>
            </a:r>
            <a:r>
              <a:rPr lang="en-US" sz="2400" dirty="0" err="1" smtClean="0"/>
              <a:t>görüntülerinin</a:t>
            </a:r>
            <a:r>
              <a:rPr lang="en-US" sz="2400" dirty="0" smtClean="0"/>
              <a:t> </a:t>
            </a:r>
            <a:r>
              <a:rPr lang="en-US" sz="2400" dirty="0" err="1" smtClean="0"/>
              <a:t>yoğunluk</a:t>
            </a:r>
            <a:r>
              <a:rPr lang="en-US" sz="2400" dirty="0" smtClean="0"/>
              <a:t> </a:t>
            </a:r>
            <a:r>
              <a:rPr lang="en-US" sz="2400" dirty="0" err="1" smtClean="0"/>
              <a:t>değerleri</a:t>
            </a:r>
            <a:r>
              <a:rPr lang="en-US" sz="2400" dirty="0" smtClean="0"/>
              <a:t> </a:t>
            </a:r>
            <a:r>
              <a:rPr lang="en-US" sz="2400" dirty="0" err="1" smtClean="0"/>
              <a:t>sekiz</a:t>
            </a:r>
            <a:r>
              <a:rPr lang="en-US" sz="2400" dirty="0" smtClean="0"/>
              <a:t> </a:t>
            </a:r>
            <a:r>
              <a:rPr lang="en-US" sz="2400" dirty="0" err="1" smtClean="0"/>
              <a:t>bitlik</a:t>
            </a:r>
            <a:r>
              <a:rPr lang="en-US" sz="2400" dirty="0" smtClean="0"/>
              <a:t> </a:t>
            </a:r>
            <a:r>
              <a:rPr lang="en-US" sz="2400" dirty="0" err="1" smtClean="0"/>
              <a:t>kodlamaya</a:t>
            </a:r>
            <a:r>
              <a:rPr lang="en-US" sz="2400" dirty="0" smtClean="0"/>
              <a:t> </a:t>
            </a:r>
            <a:r>
              <a:rPr lang="en-US" sz="2400" dirty="0" err="1" smtClean="0"/>
              <a:t>dönüştürülmektedir</a:t>
            </a:r>
            <a:r>
              <a:rPr lang="en-US" sz="2400" dirty="0" smtClean="0"/>
              <a:t>. Bu </a:t>
            </a:r>
            <a:r>
              <a:rPr lang="en-US" sz="2400" dirty="0" err="1" smtClean="0"/>
              <a:t>işlem</a:t>
            </a:r>
            <a:r>
              <a:rPr lang="tr-TR" sz="2400" dirty="0" smtClean="0"/>
              <a:t>,</a:t>
            </a:r>
            <a:r>
              <a:rPr lang="en-US" sz="2400" dirty="0" smtClean="0"/>
              <a:t> her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yoğunluk</a:t>
            </a:r>
            <a:r>
              <a:rPr lang="en-US" sz="2400" dirty="0" smtClean="0"/>
              <a:t> </a:t>
            </a:r>
            <a:r>
              <a:rPr lang="en-US" sz="2400" dirty="0" err="1" smtClean="0"/>
              <a:t>değerinin</a:t>
            </a:r>
            <a:r>
              <a:rPr lang="en-US" sz="2400" dirty="0" smtClean="0"/>
              <a:t> </a:t>
            </a:r>
            <a:r>
              <a:rPr lang="en-US" sz="2400" dirty="0" err="1" smtClean="0"/>
              <a:t>maksimum</a:t>
            </a:r>
            <a:r>
              <a:rPr lang="en-US" sz="2400" dirty="0" smtClean="0"/>
              <a:t> </a:t>
            </a:r>
            <a:r>
              <a:rPr lang="en-US" sz="2400" dirty="0" err="1" smtClean="0"/>
              <a:t>yoğunluk</a:t>
            </a:r>
            <a:r>
              <a:rPr lang="en-US" sz="2400" dirty="0" smtClean="0"/>
              <a:t> </a:t>
            </a:r>
            <a:r>
              <a:rPr lang="en-US" sz="2400" dirty="0" err="1" smtClean="0"/>
              <a:t>değerine</a:t>
            </a:r>
            <a:r>
              <a:rPr lang="en-US" sz="2400" dirty="0" smtClean="0"/>
              <a:t> </a:t>
            </a:r>
            <a:r>
              <a:rPr lang="en-US" sz="2400" dirty="0" err="1" smtClean="0"/>
              <a:t>bölünüp</a:t>
            </a:r>
            <a:r>
              <a:rPr lang="en-US" sz="2400" dirty="0" smtClean="0"/>
              <a:t> 255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çarpılmasıyla</a:t>
            </a:r>
            <a:r>
              <a:rPr lang="en-US" sz="2400" dirty="0" smtClean="0"/>
              <a:t> </a:t>
            </a:r>
            <a:r>
              <a:rPr lang="en-US" sz="2400" dirty="0" err="1" smtClean="0"/>
              <a:t>gerçekleştirilir</a:t>
            </a:r>
            <a:r>
              <a:rPr lang="en-US" sz="2400" dirty="0" smtClean="0"/>
              <a:t>. </a:t>
            </a:r>
            <a:r>
              <a:rPr lang="en-US" sz="2400" dirty="0" err="1" smtClean="0"/>
              <a:t>Resimde</a:t>
            </a:r>
            <a:r>
              <a:rPr lang="en-US" sz="2400" dirty="0" smtClean="0"/>
              <a:t> </a:t>
            </a:r>
            <a:r>
              <a:rPr lang="en-US" sz="2400" dirty="0" err="1" smtClean="0"/>
              <a:t>sonuç</a:t>
            </a:r>
            <a:r>
              <a:rPr lang="en-US" sz="2400" dirty="0" smtClean="0"/>
              <a:t> </a:t>
            </a:r>
            <a:r>
              <a:rPr lang="en-US" sz="2400" dirty="0" err="1" smtClean="0"/>
              <a:t>görülmektedir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r:id="rId5" imgW="3416300" imgH="254000" progId="Equation.DSMT4">
                  <p:embed/>
                </p:oleObj>
              </mc:Choice>
              <mc:Fallback>
                <p:oleObj r:id="rId5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352800" y="3962400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Yoğunluk</a:t>
            </a:r>
            <a:r>
              <a:rPr lang="en-US" sz="2400" dirty="0" smtClean="0"/>
              <a:t> </a:t>
            </a:r>
            <a:r>
              <a:rPr lang="en-US" sz="2400" dirty="0" err="1"/>
              <a:t>değerlerinin</a:t>
            </a:r>
            <a:r>
              <a:rPr lang="en-US" sz="2400" dirty="0"/>
              <a:t> [0,255] </a:t>
            </a:r>
            <a:r>
              <a:rPr lang="en-US" sz="2400" dirty="0" err="1"/>
              <a:t>aralığına</a:t>
            </a:r>
            <a:r>
              <a:rPr lang="en-US" sz="2400" dirty="0"/>
              <a:t> </a:t>
            </a:r>
            <a:r>
              <a:rPr lang="en-US" sz="2400" dirty="0" err="1"/>
              <a:t>eşlenmesinin</a:t>
            </a:r>
            <a:r>
              <a:rPr lang="en-US" sz="2400" dirty="0"/>
              <a:t> </a:t>
            </a:r>
            <a:r>
              <a:rPr lang="en-US" sz="2400" dirty="0" err="1"/>
              <a:t>nedeni</a:t>
            </a:r>
            <a:r>
              <a:rPr lang="en-US" sz="2400" dirty="0"/>
              <a:t> </a:t>
            </a:r>
            <a:r>
              <a:rPr lang="en-US" sz="2400" dirty="0" err="1"/>
              <a:t>histogramların</a:t>
            </a:r>
            <a:r>
              <a:rPr lang="en-US" sz="2400" dirty="0"/>
              <a:t> </a:t>
            </a:r>
            <a:r>
              <a:rPr lang="en-US" sz="2400" dirty="0" err="1"/>
              <a:t>standartlaştırılmasını</a:t>
            </a:r>
            <a:r>
              <a:rPr lang="en-US" sz="2400" dirty="0"/>
              <a:t> </a:t>
            </a:r>
            <a:r>
              <a:rPr lang="en-US" sz="2400" dirty="0" err="1"/>
              <a:t>sağlamaktır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94" y="6019800"/>
            <a:ext cx="6072242" cy="53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49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. KK </a:t>
            </a:r>
            <a:r>
              <a:rPr lang="en-US" sz="4000" dirty="0" err="1" smtClean="0"/>
              <a:t>Alanının</a:t>
            </a:r>
            <a:r>
              <a:rPr lang="en-US" sz="4000" dirty="0" smtClean="0"/>
              <a:t> </a:t>
            </a:r>
            <a:r>
              <a:rPr lang="en-US" sz="4000" dirty="0" err="1" smtClean="0"/>
              <a:t>Çıkarılması</a:t>
            </a:r>
            <a:endParaRPr lang="en-US" sz="4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r:id="rId4" imgW="3416300" imgH="254000" progId="Equation.DSMT4">
                  <p:embed/>
                </p:oleObj>
              </mc:Choice>
              <mc:Fallback>
                <p:oleObj r:id="rId4" imgW="3416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1143000"/>
            <a:ext cx="883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T1-ağırlıklı </a:t>
            </a:r>
            <a:r>
              <a:rPr lang="en-US" sz="2000" dirty="0" err="1"/>
              <a:t>beyin</a:t>
            </a:r>
            <a:r>
              <a:rPr lang="en-US" sz="2000" dirty="0"/>
              <a:t> MR </a:t>
            </a:r>
            <a:r>
              <a:rPr lang="en-US" sz="2000" dirty="0" err="1"/>
              <a:t>görüntüsünde</a:t>
            </a:r>
            <a:r>
              <a:rPr lang="en-US" sz="2000" dirty="0"/>
              <a:t> KK </a:t>
            </a:r>
            <a:r>
              <a:rPr lang="en-US" sz="2000" dirty="0" err="1"/>
              <a:t>alanının</a:t>
            </a:r>
            <a:r>
              <a:rPr lang="en-US" sz="2000" dirty="0"/>
              <a:t> </a:t>
            </a:r>
            <a:r>
              <a:rPr lang="en-US" sz="2000" dirty="0" err="1"/>
              <a:t>çıkarılması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önerdiğimiz</a:t>
            </a:r>
            <a:r>
              <a:rPr lang="en-US" sz="2000" dirty="0"/>
              <a:t> VE </a:t>
            </a:r>
            <a:r>
              <a:rPr lang="en-US" sz="2000" dirty="0" err="1" smtClean="0"/>
              <a:t>Algoritmamız</a:t>
            </a:r>
            <a:r>
              <a:rPr lang="en-US" sz="2000" dirty="0" smtClean="0"/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eşik</a:t>
            </a:r>
            <a:r>
              <a:rPr lang="en-US" sz="2000" dirty="0" smtClean="0"/>
              <a:t> </a:t>
            </a:r>
            <a:r>
              <a:rPr lang="en-US" sz="2000" dirty="0" err="1"/>
              <a:t>değerini</a:t>
            </a:r>
            <a:r>
              <a:rPr lang="en-US" sz="2000" dirty="0"/>
              <a:t> histogram </a:t>
            </a:r>
            <a:r>
              <a:rPr lang="en-US" sz="2000" dirty="0" err="1"/>
              <a:t>üzerinde</a:t>
            </a:r>
            <a:r>
              <a:rPr lang="en-US" sz="2000" dirty="0"/>
              <a:t> </a:t>
            </a:r>
            <a:r>
              <a:rPr lang="en-US" sz="2000" dirty="0" err="1"/>
              <a:t>sabit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aralıkta</a:t>
            </a:r>
            <a:r>
              <a:rPr lang="en-US" sz="2000" dirty="0"/>
              <a:t> </a:t>
            </a:r>
            <a:r>
              <a:rPr lang="en-US" sz="2000" dirty="0" err="1"/>
              <a:t>aramakta</a:t>
            </a:r>
            <a:r>
              <a:rPr lang="en-US" sz="2000" dirty="0"/>
              <a:t> </a:t>
            </a:r>
            <a:endParaRPr lang="en-US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belirli</a:t>
            </a:r>
            <a:r>
              <a:rPr lang="en-US" sz="2000" dirty="0" smtClean="0"/>
              <a:t> </a:t>
            </a:r>
            <a:r>
              <a:rPr lang="en-US" sz="2000" dirty="0" err="1"/>
              <a:t>ön</a:t>
            </a:r>
            <a:r>
              <a:rPr lang="en-US" sz="2000" dirty="0"/>
              <a:t> </a:t>
            </a:r>
            <a:r>
              <a:rPr lang="en-US" sz="2000" dirty="0" err="1"/>
              <a:t>anatomik</a:t>
            </a:r>
            <a:r>
              <a:rPr lang="en-US" sz="2000" dirty="0"/>
              <a:t> </a:t>
            </a:r>
            <a:r>
              <a:rPr lang="en-US" sz="2000" dirty="0" err="1"/>
              <a:t>bilgileri</a:t>
            </a:r>
            <a:r>
              <a:rPr lang="en-US" sz="2000" dirty="0"/>
              <a:t> de </a:t>
            </a:r>
            <a:r>
              <a:rPr lang="en-US" sz="2000" dirty="0" err="1"/>
              <a:t>kullanarak</a:t>
            </a:r>
            <a:r>
              <a:rPr lang="en-US" sz="2000" dirty="0"/>
              <a:t> </a:t>
            </a:r>
            <a:r>
              <a:rPr lang="en-US" sz="2000" dirty="0" err="1"/>
              <a:t>beyin</a:t>
            </a:r>
            <a:r>
              <a:rPr lang="en-US" sz="2000" dirty="0"/>
              <a:t> </a:t>
            </a:r>
            <a:r>
              <a:rPr lang="en-US" sz="2000" dirty="0" smtClean="0"/>
              <a:t>MR </a:t>
            </a:r>
            <a:r>
              <a:rPr lang="en-US" sz="2000" dirty="0" err="1" smtClean="0"/>
              <a:t>görüntüsündeki</a:t>
            </a:r>
            <a:r>
              <a:rPr lang="en-US" sz="2000" dirty="0" smtClean="0"/>
              <a:t> </a:t>
            </a:r>
            <a:r>
              <a:rPr lang="en-US" sz="2000" dirty="0"/>
              <a:t>KK </a:t>
            </a:r>
            <a:r>
              <a:rPr lang="en-US" sz="2000" dirty="0" err="1"/>
              <a:t>alanını</a:t>
            </a:r>
            <a:r>
              <a:rPr lang="en-US" sz="2000" dirty="0"/>
              <a:t> </a:t>
            </a:r>
            <a:r>
              <a:rPr lang="en-US" sz="2000" dirty="0" err="1"/>
              <a:t>tespit</a:t>
            </a:r>
            <a:r>
              <a:rPr lang="en-US" sz="2000" dirty="0"/>
              <a:t> </a:t>
            </a:r>
            <a:r>
              <a:rPr lang="en-US" sz="2000" dirty="0" err="1"/>
              <a:t>etmektedir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5385" y="2971800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Tam </a:t>
            </a:r>
            <a:r>
              <a:rPr lang="en-US" sz="2000" dirty="0" err="1"/>
              <a:t>doğru</a:t>
            </a:r>
            <a:r>
              <a:rPr lang="en-US" sz="2000" dirty="0"/>
              <a:t> </a:t>
            </a:r>
            <a:r>
              <a:rPr lang="en-US" sz="2000" dirty="0" err="1"/>
              <a:t>midsaggital</a:t>
            </a:r>
            <a:r>
              <a:rPr lang="en-US" sz="2000" dirty="0"/>
              <a:t> </a:t>
            </a:r>
            <a:r>
              <a:rPr lang="en-US" sz="2000" dirty="0" err="1"/>
              <a:t>görüntüsü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gri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beyaz</a:t>
            </a:r>
            <a:r>
              <a:rPr lang="en-US" sz="2000" dirty="0"/>
              <a:t> </a:t>
            </a:r>
            <a:r>
              <a:rPr lang="en-US" sz="2000" dirty="0" err="1"/>
              <a:t>madde</a:t>
            </a:r>
            <a:r>
              <a:rPr lang="en-US" sz="2000" dirty="0"/>
              <a:t> </a:t>
            </a:r>
            <a:r>
              <a:rPr lang="en-US" sz="2000" dirty="0" err="1"/>
              <a:t>maksimum</a:t>
            </a:r>
            <a:r>
              <a:rPr lang="en-US" sz="2000" dirty="0"/>
              <a:t> </a:t>
            </a:r>
            <a:r>
              <a:rPr lang="en-US" sz="2000" dirty="0" err="1"/>
              <a:t>tepki</a:t>
            </a:r>
            <a:r>
              <a:rPr lang="en-US" sz="2000" dirty="0"/>
              <a:t> (response) </a:t>
            </a:r>
            <a:r>
              <a:rPr lang="en-US" sz="2000" dirty="0" err="1"/>
              <a:t>araştırma</a:t>
            </a:r>
            <a:r>
              <a:rPr lang="en-US" sz="2000" dirty="0"/>
              <a:t> (search) </a:t>
            </a:r>
            <a:r>
              <a:rPr lang="en-US" sz="2000" dirty="0" err="1"/>
              <a:t>algoritmaları</a:t>
            </a:r>
            <a:r>
              <a:rPr lang="en-US" sz="2000" dirty="0"/>
              <a:t> </a:t>
            </a:r>
            <a:r>
              <a:rPr lang="en-US" sz="2000" dirty="0" err="1"/>
              <a:t>kullanılmaktadır</a:t>
            </a:r>
            <a:r>
              <a:rPr lang="en-US" sz="2000" dirty="0"/>
              <a:t>. </a:t>
            </a:r>
            <a:r>
              <a:rPr lang="en-US" sz="2000" dirty="0" smtClean="0"/>
              <a:t>Bu </a:t>
            </a:r>
            <a:r>
              <a:rPr lang="en-US" sz="2000" dirty="0" err="1"/>
              <a:t>algoritmalar</a:t>
            </a:r>
            <a:r>
              <a:rPr lang="en-US" sz="2000" dirty="0"/>
              <a:t>, </a:t>
            </a:r>
            <a:r>
              <a:rPr lang="en-US" sz="2000" dirty="0" err="1"/>
              <a:t>karmaşıklığı</a:t>
            </a:r>
            <a:r>
              <a:rPr lang="en-US" sz="2000" dirty="0"/>
              <a:t> </a:t>
            </a:r>
            <a:r>
              <a:rPr lang="en-US" sz="2000" dirty="0" err="1"/>
              <a:t>yüksek</a:t>
            </a:r>
            <a:r>
              <a:rPr lang="en-US" sz="2000" dirty="0"/>
              <a:t> </a:t>
            </a:r>
            <a:r>
              <a:rPr lang="en-US" sz="2000" dirty="0" err="1"/>
              <a:t>olduğu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çalışmalarımızda</a:t>
            </a:r>
            <a:r>
              <a:rPr lang="en-US" sz="2000" dirty="0"/>
              <a:t> </a:t>
            </a:r>
            <a:r>
              <a:rPr lang="en-US" sz="2000" dirty="0" err="1"/>
              <a:t>tercih</a:t>
            </a:r>
            <a:r>
              <a:rPr lang="en-US" sz="2000" dirty="0"/>
              <a:t> </a:t>
            </a:r>
            <a:r>
              <a:rPr lang="en-US" sz="2000" dirty="0" err="1"/>
              <a:t>edilmemiştir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Buna </a:t>
            </a:r>
            <a:r>
              <a:rPr lang="en-US" sz="2000" dirty="0" err="1"/>
              <a:t>yakınsama</a:t>
            </a:r>
            <a:r>
              <a:rPr lang="en-US" sz="2000" dirty="0"/>
              <a:t> </a:t>
            </a:r>
            <a:r>
              <a:rPr lang="en-US" sz="2000" dirty="0" err="1"/>
              <a:t>yapan</a:t>
            </a:r>
            <a:r>
              <a:rPr lang="en-US" sz="2000" dirty="0"/>
              <a:t>, </a:t>
            </a:r>
            <a:r>
              <a:rPr lang="en-US" sz="2000" dirty="0" err="1"/>
              <a:t>birden</a:t>
            </a:r>
            <a:r>
              <a:rPr lang="en-US" sz="2000" dirty="0"/>
              <a:t> </a:t>
            </a:r>
            <a:r>
              <a:rPr lang="en-US" sz="2000" dirty="0" err="1"/>
              <a:t>fazla</a:t>
            </a:r>
            <a:r>
              <a:rPr lang="en-US" sz="2000" dirty="0"/>
              <a:t> </a:t>
            </a:r>
            <a:r>
              <a:rPr lang="en-US" sz="2000" dirty="0" err="1"/>
              <a:t>bölütü</a:t>
            </a:r>
            <a:r>
              <a:rPr lang="en-US" sz="2000" dirty="0"/>
              <a:t> (slice) </a:t>
            </a:r>
            <a:r>
              <a:rPr lang="en-US" sz="2000" dirty="0" err="1"/>
              <a:t>birleştirerek</a:t>
            </a:r>
            <a:r>
              <a:rPr lang="en-US" sz="2000" dirty="0"/>
              <a:t>, </a:t>
            </a:r>
            <a:r>
              <a:rPr lang="en-US" sz="2000" dirty="0" err="1"/>
              <a:t>gri</a:t>
            </a:r>
            <a:r>
              <a:rPr lang="en-US" sz="2000" dirty="0"/>
              <a:t> </a:t>
            </a:r>
            <a:r>
              <a:rPr lang="en-US" sz="2000" dirty="0" err="1"/>
              <a:t>seviye</a:t>
            </a:r>
            <a:r>
              <a:rPr lang="en-US" sz="2000" dirty="0"/>
              <a:t> </a:t>
            </a:r>
            <a:r>
              <a:rPr lang="en-US" sz="2000" dirty="0" err="1"/>
              <a:t>voksel</a:t>
            </a:r>
            <a:r>
              <a:rPr lang="en-US" sz="2000" dirty="0"/>
              <a:t> </a:t>
            </a:r>
            <a:r>
              <a:rPr lang="en-US" sz="2000" dirty="0" err="1"/>
              <a:t>değerlerinin</a:t>
            </a:r>
            <a:r>
              <a:rPr lang="en-US" sz="2000" dirty="0"/>
              <a:t> </a:t>
            </a:r>
            <a:r>
              <a:rPr lang="en-US" sz="2000" dirty="0" err="1"/>
              <a:t>karşılaştırmalarını</a:t>
            </a:r>
            <a:r>
              <a:rPr lang="en-US" sz="2000" dirty="0"/>
              <a:t> </a:t>
            </a:r>
            <a:r>
              <a:rPr lang="en-US" sz="2000" dirty="0" err="1"/>
              <a:t>kullanan</a:t>
            </a:r>
            <a:r>
              <a:rPr lang="en-US" sz="2000" dirty="0"/>
              <a:t> </a:t>
            </a:r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algoritmalarda</a:t>
            </a:r>
            <a:r>
              <a:rPr lang="en-US" sz="2000" dirty="0"/>
              <a:t> </a:t>
            </a:r>
            <a:r>
              <a:rPr lang="en-US" sz="2000" dirty="0" err="1"/>
              <a:t>bulunmaktadır</a:t>
            </a:r>
            <a:r>
              <a:rPr lang="en-US" sz="2000" dirty="0"/>
              <a:t>. Bu </a:t>
            </a:r>
            <a:r>
              <a:rPr lang="en-US" sz="2000" dirty="0" err="1"/>
              <a:t>çalışmada</a:t>
            </a:r>
            <a:r>
              <a:rPr lang="en-US" sz="2000" dirty="0"/>
              <a:t>, </a:t>
            </a:r>
            <a:r>
              <a:rPr lang="en-US" sz="2000" dirty="0" err="1"/>
              <a:t>melez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metod</a:t>
            </a:r>
            <a:r>
              <a:rPr lang="en-US" sz="2000" dirty="0"/>
              <a:t> </a:t>
            </a:r>
            <a:r>
              <a:rPr lang="en-US" sz="2000" dirty="0" err="1"/>
              <a:t>kullanılmaktadır</a:t>
            </a:r>
            <a:r>
              <a:rPr lang="en-US" sz="2000" dirty="0"/>
              <a:t>. </a:t>
            </a:r>
            <a:r>
              <a:rPr lang="en-US" sz="2000" dirty="0" err="1"/>
              <a:t>Saggital</a:t>
            </a:r>
            <a:r>
              <a:rPr lang="en-US" sz="2000" dirty="0"/>
              <a:t> </a:t>
            </a:r>
            <a:r>
              <a:rPr lang="en-US" sz="2000" dirty="0" err="1"/>
              <a:t>bölütlerin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ortada</a:t>
            </a:r>
            <a:r>
              <a:rPr lang="en-US" sz="2000" dirty="0"/>
              <a:t> </a:t>
            </a:r>
            <a:r>
              <a:rPr lang="en-US" sz="2000" dirty="0" err="1"/>
              <a:t>yer</a:t>
            </a:r>
            <a:r>
              <a:rPr lang="en-US" sz="2000" dirty="0"/>
              <a:t> </a:t>
            </a:r>
            <a:r>
              <a:rPr lang="en-US" sz="2000" dirty="0" err="1"/>
              <a:t>alan</a:t>
            </a:r>
            <a:r>
              <a:rPr lang="en-US" sz="2000" dirty="0"/>
              <a:t> 2 </a:t>
            </a:r>
            <a:r>
              <a:rPr lang="en-US" sz="2000" dirty="0" err="1"/>
              <a:t>komşuluktaki</a:t>
            </a:r>
            <a:r>
              <a:rPr lang="en-US" sz="2000" dirty="0"/>
              <a:t> </a:t>
            </a:r>
            <a:r>
              <a:rPr lang="en-US" sz="2000" dirty="0" err="1"/>
              <a:t>toplam</a:t>
            </a:r>
            <a:r>
              <a:rPr lang="en-US" sz="2000" dirty="0"/>
              <a:t> 5 </a:t>
            </a:r>
            <a:r>
              <a:rPr lang="en-US" sz="2000" dirty="0" err="1"/>
              <a:t>bölütün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düşük</a:t>
            </a:r>
            <a:r>
              <a:rPr lang="en-US" sz="2000" dirty="0"/>
              <a:t> </a:t>
            </a:r>
            <a:r>
              <a:rPr lang="en-US" sz="2000" dirty="0" err="1"/>
              <a:t>gri</a:t>
            </a:r>
            <a:r>
              <a:rPr lang="en-US" sz="2000" dirty="0"/>
              <a:t> </a:t>
            </a:r>
            <a:r>
              <a:rPr lang="en-US" sz="2000" dirty="0" err="1"/>
              <a:t>seviyeli</a:t>
            </a:r>
            <a:r>
              <a:rPr lang="en-US" sz="2000" dirty="0"/>
              <a:t> </a:t>
            </a:r>
            <a:r>
              <a:rPr lang="en-US" sz="2000" dirty="0" err="1"/>
              <a:t>voksel</a:t>
            </a:r>
            <a:r>
              <a:rPr lang="en-US" sz="2000" dirty="0"/>
              <a:t> </a:t>
            </a:r>
            <a:r>
              <a:rPr lang="en-US" sz="2000" dirty="0" err="1"/>
              <a:t>değerlerinin</a:t>
            </a:r>
            <a:r>
              <a:rPr lang="en-US" sz="2000" dirty="0"/>
              <a:t> </a:t>
            </a:r>
            <a:r>
              <a:rPr lang="en-US" sz="2000" dirty="0" err="1"/>
              <a:t>alınmasından</a:t>
            </a:r>
            <a:r>
              <a:rPr lang="en-US" sz="2000" dirty="0"/>
              <a:t> </a:t>
            </a:r>
            <a:r>
              <a:rPr lang="en-US" sz="2000" dirty="0" err="1"/>
              <a:t>elde</a:t>
            </a:r>
            <a:r>
              <a:rPr lang="en-US" sz="2000" dirty="0"/>
              <a:t> </a:t>
            </a:r>
            <a:r>
              <a:rPr lang="en-US" sz="2000" dirty="0" err="1"/>
              <a:t>edilen</a:t>
            </a:r>
            <a:r>
              <a:rPr lang="en-US" sz="2000" dirty="0"/>
              <a:t> </a:t>
            </a:r>
            <a:r>
              <a:rPr lang="en-US" sz="2000" dirty="0" err="1"/>
              <a:t>tek</a:t>
            </a:r>
            <a:r>
              <a:rPr lang="en-US" sz="2000" dirty="0"/>
              <a:t> “</a:t>
            </a:r>
            <a:r>
              <a:rPr lang="en-US" sz="2000" dirty="0" err="1"/>
              <a:t>midsaggital</a:t>
            </a:r>
            <a:r>
              <a:rPr lang="en-US" sz="2000" dirty="0"/>
              <a:t>” </a:t>
            </a:r>
            <a:r>
              <a:rPr lang="en-US" sz="2000" dirty="0" err="1"/>
              <a:t>görüntü</a:t>
            </a:r>
            <a:r>
              <a:rPr lang="en-US" sz="2000" dirty="0"/>
              <a:t> </a:t>
            </a:r>
            <a:r>
              <a:rPr lang="en-US" sz="2000" dirty="0" err="1"/>
              <a:t>kullanılmaktadır</a:t>
            </a:r>
            <a:r>
              <a:rPr lang="en-US" sz="2000" dirty="0"/>
              <a:t>. VE </a:t>
            </a:r>
            <a:r>
              <a:rPr lang="en-US" sz="2000" dirty="0" err="1"/>
              <a:t>algoritması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görüntü</a:t>
            </a:r>
            <a:r>
              <a:rPr lang="en-US" sz="2000" dirty="0"/>
              <a:t> </a:t>
            </a:r>
            <a:r>
              <a:rPr lang="en-US" sz="2000" dirty="0" err="1"/>
              <a:t>üzerinde</a:t>
            </a:r>
            <a:r>
              <a:rPr lang="en-US" sz="2000" dirty="0"/>
              <a:t> </a:t>
            </a:r>
            <a:r>
              <a:rPr lang="en-US" sz="2000" dirty="0" err="1"/>
              <a:t>işlenmektedir</a:t>
            </a:r>
            <a:r>
              <a:rPr lang="en-US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23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. KK </a:t>
            </a:r>
            <a:r>
              <a:rPr lang="en-US" sz="4000" dirty="0" err="1" smtClean="0"/>
              <a:t>Alanının</a:t>
            </a:r>
            <a:r>
              <a:rPr lang="en-US" sz="4000" dirty="0" smtClean="0"/>
              <a:t> </a:t>
            </a:r>
            <a:r>
              <a:rPr lang="en-US" sz="4000" dirty="0" err="1" smtClean="0"/>
              <a:t>Çıkarılması</a:t>
            </a:r>
            <a:endParaRPr lang="en-US" sz="4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r:id="rId4" imgW="3416300" imgH="254000" progId="Equation.DSMT4">
                  <p:embed/>
                </p:oleObj>
              </mc:Choice>
              <mc:Fallback>
                <p:oleObj r:id="rId4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11430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T1-ağırlıklı </a:t>
            </a:r>
            <a:r>
              <a:rPr lang="en-US" sz="2400" dirty="0" err="1"/>
              <a:t>beyin</a:t>
            </a:r>
            <a:r>
              <a:rPr lang="en-US" sz="2400" dirty="0"/>
              <a:t> MR </a:t>
            </a:r>
            <a:r>
              <a:rPr lang="en-US" sz="2400" dirty="0" err="1"/>
              <a:t>görüntüsünde</a:t>
            </a:r>
            <a:r>
              <a:rPr lang="en-US" sz="2400" dirty="0"/>
              <a:t> KK </a:t>
            </a:r>
            <a:r>
              <a:rPr lang="en-US" sz="2400" dirty="0" err="1"/>
              <a:t>alanının</a:t>
            </a:r>
            <a:r>
              <a:rPr lang="en-US" sz="2400" dirty="0"/>
              <a:t> </a:t>
            </a:r>
            <a:r>
              <a:rPr lang="en-US" sz="2400" dirty="0" err="1"/>
              <a:t>çıkarılması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önerdiğimiz</a:t>
            </a:r>
            <a:r>
              <a:rPr lang="en-US" sz="2400" dirty="0"/>
              <a:t> VE </a:t>
            </a:r>
            <a:r>
              <a:rPr lang="en-US" sz="2400" dirty="0" err="1" smtClean="0"/>
              <a:t>Algoritmamız</a:t>
            </a:r>
            <a:r>
              <a:rPr lang="en-US" sz="2400" dirty="0" smtClean="0"/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eşik</a:t>
            </a:r>
            <a:r>
              <a:rPr lang="en-US" sz="2400" dirty="0" smtClean="0"/>
              <a:t> </a:t>
            </a:r>
            <a:r>
              <a:rPr lang="en-US" sz="2400" dirty="0" err="1"/>
              <a:t>değerini</a:t>
            </a:r>
            <a:r>
              <a:rPr lang="en-US" sz="2400" dirty="0"/>
              <a:t> histogram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sabit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aralıkta</a:t>
            </a:r>
            <a:r>
              <a:rPr lang="en-US" sz="2400" dirty="0"/>
              <a:t> </a:t>
            </a:r>
            <a:r>
              <a:rPr lang="en-US" sz="2400" dirty="0" err="1"/>
              <a:t>aramakta</a:t>
            </a:r>
            <a:r>
              <a:rPr lang="en-US" sz="2400" dirty="0"/>
              <a:t> 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belirli</a:t>
            </a:r>
            <a:r>
              <a:rPr lang="en-US" sz="2400" dirty="0" smtClean="0"/>
              <a:t> </a:t>
            </a:r>
            <a:r>
              <a:rPr lang="en-US" sz="2400" dirty="0" err="1"/>
              <a:t>ön</a:t>
            </a:r>
            <a:r>
              <a:rPr lang="en-US" sz="2400" dirty="0"/>
              <a:t> </a:t>
            </a:r>
            <a:r>
              <a:rPr lang="en-US" sz="2400" dirty="0" err="1"/>
              <a:t>anatomik</a:t>
            </a:r>
            <a:r>
              <a:rPr lang="en-US" sz="2400" dirty="0"/>
              <a:t> </a:t>
            </a:r>
            <a:r>
              <a:rPr lang="en-US" sz="2400" dirty="0" err="1"/>
              <a:t>bilgileri</a:t>
            </a:r>
            <a:r>
              <a:rPr lang="en-US" sz="2400" dirty="0"/>
              <a:t> de </a:t>
            </a:r>
            <a:r>
              <a:rPr lang="en-US" sz="2400" dirty="0" err="1"/>
              <a:t>kullanarak</a:t>
            </a:r>
            <a:r>
              <a:rPr lang="en-US" sz="2400" dirty="0"/>
              <a:t> </a:t>
            </a:r>
            <a:r>
              <a:rPr lang="en-US" sz="2400" dirty="0" err="1"/>
              <a:t>beyin</a:t>
            </a:r>
            <a:r>
              <a:rPr lang="en-US" sz="2400" dirty="0"/>
              <a:t> </a:t>
            </a:r>
            <a:r>
              <a:rPr lang="en-US" sz="2400" dirty="0" smtClean="0"/>
              <a:t>MR </a:t>
            </a:r>
            <a:r>
              <a:rPr lang="en-US" sz="2400" dirty="0" err="1" smtClean="0"/>
              <a:t>görüntüsündeki</a:t>
            </a:r>
            <a:r>
              <a:rPr lang="en-US" sz="2400" dirty="0" smtClean="0"/>
              <a:t> </a:t>
            </a:r>
            <a:r>
              <a:rPr lang="en-US" sz="2400" dirty="0"/>
              <a:t>KK </a:t>
            </a:r>
            <a:r>
              <a:rPr lang="en-US" sz="2400" dirty="0" err="1"/>
              <a:t>alanını</a:t>
            </a:r>
            <a:r>
              <a:rPr lang="en-US" sz="2400" dirty="0"/>
              <a:t> </a:t>
            </a:r>
            <a:r>
              <a:rPr lang="en-US" sz="2400" dirty="0" err="1"/>
              <a:t>tespit</a:t>
            </a:r>
            <a:r>
              <a:rPr lang="en-US" sz="2400" dirty="0"/>
              <a:t> </a:t>
            </a:r>
            <a:r>
              <a:rPr lang="en-US" sz="2400" dirty="0" err="1"/>
              <a:t>etmektedir</a:t>
            </a:r>
            <a:r>
              <a:rPr lang="en-US" sz="2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3657600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Görüntüler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ışıklandırma</a:t>
            </a:r>
            <a:r>
              <a:rPr lang="en-US" sz="2400" dirty="0"/>
              <a:t> </a:t>
            </a:r>
            <a:r>
              <a:rPr lang="en-US" sz="2400" dirty="0" err="1"/>
              <a:t>profillerine</a:t>
            </a:r>
            <a:r>
              <a:rPr lang="en-US" sz="2400" dirty="0"/>
              <a:t> </a:t>
            </a:r>
            <a:r>
              <a:rPr lang="en-US" sz="2400" dirty="0" err="1"/>
              <a:t>sahip</a:t>
            </a:r>
            <a:r>
              <a:rPr lang="en-US" sz="2400" dirty="0"/>
              <a:t> </a:t>
            </a:r>
            <a:r>
              <a:rPr lang="en-US" sz="2400" dirty="0" err="1"/>
              <a:t>olduğundan</a:t>
            </a:r>
            <a:r>
              <a:rPr lang="en-US" sz="2400" dirty="0"/>
              <a:t> </a:t>
            </a:r>
            <a:r>
              <a:rPr lang="en-US" sz="2400" dirty="0" err="1"/>
              <a:t>tutarsız</a:t>
            </a:r>
            <a:r>
              <a:rPr lang="en-US" sz="2400" dirty="0"/>
              <a:t> </a:t>
            </a:r>
            <a:r>
              <a:rPr lang="en-US" sz="2400" dirty="0" err="1"/>
              <a:t>sonuçlar</a:t>
            </a:r>
            <a:r>
              <a:rPr lang="en-US" sz="2400" dirty="0"/>
              <a:t> </a:t>
            </a:r>
            <a:r>
              <a:rPr lang="en-US" sz="2400" dirty="0" err="1"/>
              <a:t>alınabilmektedir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 </a:t>
            </a:r>
            <a:r>
              <a:rPr lang="en-US" sz="2400" dirty="0" err="1"/>
              <a:t>durumun</a:t>
            </a:r>
            <a:r>
              <a:rPr lang="en-US" sz="2400" dirty="0"/>
              <a:t> </a:t>
            </a:r>
            <a:r>
              <a:rPr lang="en-US" sz="2400" dirty="0" err="1"/>
              <a:t>önlenmesi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historgam</a:t>
            </a:r>
            <a:r>
              <a:rPr lang="en-US" sz="2400" dirty="0"/>
              <a:t> </a:t>
            </a:r>
            <a:r>
              <a:rPr lang="en-US" sz="2400" dirty="0" err="1"/>
              <a:t>eşleştirme</a:t>
            </a:r>
            <a:r>
              <a:rPr lang="en-US" sz="2400" dirty="0"/>
              <a:t> (matching) </a:t>
            </a:r>
            <a:r>
              <a:rPr lang="en-US" sz="2400" dirty="0" err="1"/>
              <a:t>uygulanarak</a:t>
            </a:r>
            <a:r>
              <a:rPr lang="en-US" sz="2400" dirty="0"/>
              <a:t> </a:t>
            </a:r>
            <a:r>
              <a:rPr lang="en-US" sz="2400" dirty="0" err="1"/>
              <a:t>histogramların</a:t>
            </a:r>
            <a:r>
              <a:rPr lang="en-US" sz="2400" dirty="0"/>
              <a:t> </a:t>
            </a:r>
            <a:r>
              <a:rPr lang="en-US" sz="2400" dirty="0" err="1"/>
              <a:t>standartlaştırılması</a:t>
            </a:r>
            <a:r>
              <a:rPr lang="en-US" sz="2400" dirty="0"/>
              <a:t> </a:t>
            </a:r>
            <a:r>
              <a:rPr lang="en-US" sz="2400" dirty="0" err="1"/>
              <a:t>sağlanmıştır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. KK </a:t>
            </a:r>
            <a:r>
              <a:rPr lang="en-US" sz="4000" dirty="0" err="1" smtClean="0"/>
              <a:t>Alanının</a:t>
            </a:r>
            <a:r>
              <a:rPr lang="en-US" sz="4000" dirty="0" smtClean="0"/>
              <a:t> </a:t>
            </a:r>
            <a:r>
              <a:rPr lang="en-US" sz="4000" dirty="0" err="1" smtClean="0"/>
              <a:t>Çıkarılması</a:t>
            </a:r>
            <a:endParaRPr lang="en-US" sz="4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r:id="rId4" imgW="3416300" imgH="254000" progId="Equation.DSMT4">
                  <p:embed/>
                </p:oleObj>
              </mc:Choice>
              <mc:Fallback>
                <p:oleObj r:id="rId4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0" name="Resim 14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039670"/>
            <a:ext cx="4200525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5713697" y="3604736"/>
            <a:ext cx="229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Histogram </a:t>
            </a:r>
            <a:r>
              <a:rPr lang="tr-TR" dirty="0" smtClean="0"/>
              <a:t>düzleştirme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932280"/>
            <a:ext cx="6172200" cy="870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228600" y="103967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Histogram </a:t>
            </a:r>
            <a:r>
              <a:rPr lang="tr-TR" dirty="0" smtClean="0"/>
              <a:t>düzleştirme </a:t>
            </a:r>
            <a:r>
              <a:rPr lang="tr-TR" dirty="0"/>
              <a:t>yönteminde, histogram grafiğini oluşturan her bir piksel değerine ait piksel sayısını gösteren değerlerin (P</a:t>
            </a:r>
            <a:r>
              <a:rPr lang="tr-TR" baseline="-25000" dirty="0"/>
              <a:t>i</a:t>
            </a:r>
            <a:r>
              <a:rPr lang="tr-TR" dirty="0"/>
              <a:t>) kendisi de dahil olmak üzere öncesinde ve sonrasındaki kaç değerin ortalaması alınarak yeni değerinin hesaplanacağına karar verilmektedir. </a:t>
            </a:r>
            <a:r>
              <a:rPr lang="tr-TR" dirty="0" smtClean="0"/>
              <a:t>Şekil</a:t>
            </a:r>
            <a:r>
              <a:rPr lang="en-US" dirty="0" smtClean="0"/>
              <a:t>d</a:t>
            </a:r>
            <a:r>
              <a:rPr lang="tr-TR" dirty="0" smtClean="0"/>
              <a:t>e </a:t>
            </a:r>
            <a:r>
              <a:rPr lang="tr-TR" dirty="0"/>
              <a:t>piksel değerinin öncesinde ve sonrasındaki </a:t>
            </a:r>
            <a:r>
              <a:rPr lang="tr-TR" b="1" i="1" u="sng" dirty="0"/>
              <a:t>k</a:t>
            </a:r>
            <a:r>
              <a:rPr lang="tr-TR" dirty="0"/>
              <a:t> adet piksel değeri gösterilmektedir.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287982" y="1012686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MR </a:t>
            </a:r>
            <a:r>
              <a:rPr lang="en-US" sz="2000" dirty="0" err="1"/>
              <a:t>vücudun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büyük</a:t>
            </a:r>
            <a:r>
              <a:rPr lang="en-US" sz="2000" dirty="0"/>
              <a:t> </a:t>
            </a:r>
            <a:r>
              <a:rPr lang="en-US" sz="2000" dirty="0" err="1"/>
              <a:t>tek</a:t>
            </a:r>
            <a:r>
              <a:rPr lang="en-US" sz="2000" dirty="0"/>
              <a:t> </a:t>
            </a:r>
            <a:r>
              <a:rPr lang="en-US" sz="2000" dirty="0" err="1"/>
              <a:t>bileşeni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smtClean="0"/>
              <a:t>[</a:t>
            </a:r>
            <a:r>
              <a:rPr lang="en-US" sz="2000" dirty="0" err="1" smtClean="0"/>
              <a:t>yaklaşık</a:t>
            </a:r>
            <a:r>
              <a:rPr lang="en-US" sz="2000" dirty="0" smtClean="0"/>
              <a:t> </a:t>
            </a:r>
            <a:r>
              <a:rPr lang="en-US" sz="2000" dirty="0" err="1" smtClean="0"/>
              <a:t>vücudun</a:t>
            </a:r>
            <a:r>
              <a:rPr lang="en-US" sz="2000" dirty="0" smtClean="0"/>
              <a:t> %75’i] </a:t>
            </a:r>
            <a:r>
              <a:rPr lang="en-US" sz="2000" dirty="0" err="1" smtClean="0"/>
              <a:t>olduğu</a:t>
            </a:r>
            <a:r>
              <a:rPr lang="en-US" sz="2000" dirty="0" smtClean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çalışır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 </a:t>
            </a:r>
            <a:r>
              <a:rPr lang="en-US" sz="2000" dirty="0" err="1"/>
              <a:t>molekülü</a:t>
            </a:r>
            <a:r>
              <a:rPr lang="en-US" sz="2000" dirty="0"/>
              <a:t> (H2O) </a:t>
            </a:r>
            <a:r>
              <a:rPr lang="en-US" sz="2000" dirty="0" err="1"/>
              <a:t>iki</a:t>
            </a:r>
            <a:r>
              <a:rPr lang="en-US" sz="2000" dirty="0"/>
              <a:t> </a:t>
            </a:r>
            <a:r>
              <a:rPr lang="en-US" sz="2000" dirty="0" err="1"/>
              <a:t>hidrojen</a:t>
            </a:r>
            <a:r>
              <a:rPr lang="en-US" sz="2000" dirty="0"/>
              <a:t> (H)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oksijen</a:t>
            </a:r>
            <a:r>
              <a:rPr lang="en-US" sz="2000" dirty="0"/>
              <a:t> (O) </a:t>
            </a:r>
            <a:r>
              <a:rPr lang="en-US" sz="2000" dirty="0" err="1"/>
              <a:t>atomundan</a:t>
            </a:r>
            <a:r>
              <a:rPr lang="en-US" sz="2000" dirty="0"/>
              <a:t> </a:t>
            </a:r>
            <a:r>
              <a:rPr lang="en-US" sz="2000" dirty="0" err="1"/>
              <a:t>oluşur</a:t>
            </a:r>
            <a:r>
              <a:rPr lang="en-US" sz="2000" dirty="0"/>
              <a:t>. Her </a:t>
            </a:r>
            <a:r>
              <a:rPr lang="en-US" sz="2000" dirty="0" err="1"/>
              <a:t>hidrojen</a:t>
            </a:r>
            <a:r>
              <a:rPr lang="en-US" sz="2000" dirty="0"/>
              <a:t> </a:t>
            </a:r>
            <a:r>
              <a:rPr lang="en-US" sz="2000" dirty="0" err="1"/>
              <a:t>atomunun</a:t>
            </a:r>
            <a:r>
              <a:rPr lang="en-US" sz="2000" dirty="0"/>
              <a:t> </a:t>
            </a:r>
            <a:r>
              <a:rPr lang="en-US" sz="2000" dirty="0" err="1"/>
              <a:t>iç</a:t>
            </a:r>
            <a:r>
              <a:rPr lang="en-US" sz="2000" dirty="0"/>
              <a:t> </a:t>
            </a:r>
            <a:r>
              <a:rPr lang="en-US" sz="2000" dirty="0" err="1"/>
              <a:t>çekirdeği</a:t>
            </a:r>
            <a:r>
              <a:rPr lang="en-US" sz="2000" dirty="0"/>
              <a:t> </a:t>
            </a:r>
            <a:r>
              <a:rPr lang="en-US" sz="2000" dirty="0" err="1"/>
              <a:t>tek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protondan</a:t>
            </a:r>
            <a:r>
              <a:rPr lang="en-US" sz="2000" dirty="0"/>
              <a:t> </a:t>
            </a:r>
            <a:r>
              <a:rPr lang="en-US" sz="2000" dirty="0" err="1"/>
              <a:t>oluşur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Normal </a:t>
            </a:r>
            <a:r>
              <a:rPr lang="en-US" sz="2000" dirty="0" err="1"/>
              <a:t>koşullarda</a:t>
            </a:r>
            <a:r>
              <a:rPr lang="en-US" sz="2000" dirty="0"/>
              <a:t>,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protonlar</a:t>
            </a:r>
            <a:r>
              <a:rPr lang="en-US" sz="2000" dirty="0"/>
              <a:t> </a:t>
            </a:r>
            <a:r>
              <a:rPr lang="en-US" sz="2000" dirty="0" err="1"/>
              <a:t>ince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manyetik</a:t>
            </a:r>
            <a:r>
              <a:rPr lang="en-US" sz="2000" dirty="0"/>
              <a:t> 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 </a:t>
            </a:r>
            <a:r>
              <a:rPr lang="en-US" sz="2000" dirty="0" err="1"/>
              <a:t>sürekli</a:t>
            </a:r>
            <a:r>
              <a:rPr lang="en-US" sz="2000" dirty="0"/>
              <a:t> </a:t>
            </a:r>
            <a:r>
              <a:rPr lang="en-US" sz="2000" dirty="0" err="1"/>
              <a:t>dönerler</a:t>
            </a:r>
            <a:r>
              <a:rPr lang="en-US" sz="20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12686"/>
            <a:ext cx="4287982" cy="32437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 smtClean="0"/>
              <a:t>Şekil</a:t>
            </a:r>
            <a:r>
              <a:rPr lang="en-US" sz="1000" dirty="0" smtClean="0"/>
              <a:t> </a:t>
            </a:r>
            <a:r>
              <a:rPr lang="en-US" sz="1000" dirty="0" err="1" smtClean="0"/>
              <a:t>Referans</a:t>
            </a:r>
            <a:r>
              <a:rPr lang="en-US" sz="1000" dirty="0" smtClean="0"/>
              <a:t>: http</a:t>
            </a:r>
            <a:r>
              <a:rPr lang="en-US" sz="1000" dirty="0"/>
              <a:t>://www.strokeeducation.co.uk/?page_id=300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98338"/>
            <a:ext cx="2695124" cy="1708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88" y="4855483"/>
            <a:ext cx="1535594" cy="15944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57800"/>
            <a:ext cx="501085" cy="30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93406"/>
            <a:ext cx="4287982" cy="25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8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. KK </a:t>
            </a:r>
            <a:r>
              <a:rPr lang="en-US" sz="4000" dirty="0" err="1" smtClean="0"/>
              <a:t>Alanının</a:t>
            </a:r>
            <a:r>
              <a:rPr lang="en-US" sz="4000" dirty="0" smtClean="0"/>
              <a:t> </a:t>
            </a:r>
            <a:r>
              <a:rPr lang="en-US" sz="4000" dirty="0" err="1" smtClean="0"/>
              <a:t>Çıkarılması</a:t>
            </a:r>
            <a:endParaRPr lang="en-US" sz="4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r:id="rId4" imgW="3416300" imgH="254000" progId="Equation.DSMT4">
                  <p:embed/>
                </p:oleObj>
              </mc:Choice>
              <mc:Fallback>
                <p:oleObj r:id="rId4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200275" y="4267200"/>
            <a:ext cx="6486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Histogram düzleştirme için normal, geometrik ve harmonik ortalama yöntemleri farklı komşuluk değerleri (k) ile denenmiştir. </a:t>
            </a:r>
            <a:endParaRPr lang="en-US" dirty="0" smtClean="0"/>
          </a:p>
          <a:p>
            <a:endParaRPr lang="en-US" dirty="0"/>
          </a:p>
          <a:p>
            <a:r>
              <a:rPr lang="tr-TR" dirty="0" smtClean="0"/>
              <a:t>En </a:t>
            </a:r>
            <a:r>
              <a:rPr lang="tr-TR" dirty="0"/>
              <a:t>iyi sonuç k=8 komşuluğu için normal ortalama yöntemi ile elde </a:t>
            </a:r>
            <a:r>
              <a:rPr lang="tr-TR" dirty="0" smtClean="0"/>
              <a:t>edilmiştir</a:t>
            </a:r>
            <a:r>
              <a:rPr lang="en-US" dirty="0" smtClean="0"/>
              <a:t> (sol </a:t>
            </a:r>
            <a:r>
              <a:rPr lang="en-US" dirty="0" err="1" smtClean="0"/>
              <a:t>resim</a:t>
            </a:r>
            <a:r>
              <a:rPr lang="en-US" dirty="0" smtClean="0"/>
              <a:t>). </a:t>
            </a:r>
            <a:r>
              <a:rPr lang="en-US" dirty="0" err="1" smtClean="0"/>
              <a:t>Ortadaki</a:t>
            </a:r>
            <a:r>
              <a:rPr lang="en-US" dirty="0" smtClean="0"/>
              <a:t> </a:t>
            </a:r>
            <a:r>
              <a:rPr lang="en-US" dirty="0" err="1" smtClean="0"/>
              <a:t>resim</a:t>
            </a:r>
            <a:r>
              <a:rPr lang="en-US" dirty="0" smtClean="0"/>
              <a:t> </a:t>
            </a:r>
            <a:r>
              <a:rPr lang="en-US" dirty="0" err="1" smtClean="0"/>
              <a:t>geometrik</a:t>
            </a:r>
            <a:r>
              <a:rPr lang="en-US" dirty="0" smtClean="0"/>
              <a:t>, </a:t>
            </a:r>
            <a:r>
              <a:rPr lang="en-US" dirty="0" err="1" smtClean="0"/>
              <a:t>sağ</a:t>
            </a:r>
            <a:r>
              <a:rPr lang="en-US" dirty="0" smtClean="0"/>
              <a:t> </a:t>
            </a:r>
            <a:r>
              <a:rPr lang="en-US" dirty="0" err="1" smtClean="0"/>
              <a:t>resim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harmoni</a:t>
            </a:r>
            <a:r>
              <a:rPr lang="tr-TR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uygulamalarından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edilen</a:t>
            </a:r>
            <a:r>
              <a:rPr lang="en-US" dirty="0" smtClean="0"/>
              <a:t> </a:t>
            </a:r>
            <a:r>
              <a:rPr lang="en-US" dirty="0" err="1" smtClean="0"/>
              <a:t>çıktılardır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2057400" cy="20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43" y="1752600"/>
            <a:ext cx="2057400" cy="20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600"/>
            <a:ext cx="2057400" cy="20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. KK </a:t>
            </a:r>
            <a:r>
              <a:rPr lang="en-US" sz="4000" dirty="0" err="1" smtClean="0"/>
              <a:t>Alanının</a:t>
            </a:r>
            <a:r>
              <a:rPr lang="en-US" sz="4000" dirty="0" smtClean="0"/>
              <a:t> </a:t>
            </a:r>
            <a:r>
              <a:rPr lang="en-US" sz="4000" dirty="0" err="1" smtClean="0"/>
              <a:t>Çıkarılması</a:t>
            </a:r>
            <a:endParaRPr lang="en-US" sz="4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r:id="rId4" imgW="3416300" imgH="254000" progId="Equation.DSMT4">
                  <p:embed/>
                </p:oleObj>
              </mc:Choice>
              <mc:Fallback>
                <p:oleObj r:id="rId4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80655"/>
            <a:ext cx="37623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62500" y="114892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beyin</a:t>
            </a:r>
            <a:r>
              <a:rPr lang="en-US" dirty="0" smtClean="0"/>
              <a:t> </a:t>
            </a:r>
            <a:r>
              <a:rPr lang="en-US" dirty="0" err="1" smtClean="0"/>
              <a:t>midsagi</a:t>
            </a:r>
            <a:r>
              <a:rPr lang="tr-TR" dirty="0" smtClean="0"/>
              <a:t>t</a:t>
            </a:r>
            <a:r>
              <a:rPr lang="en-US" dirty="0" err="1" smtClean="0"/>
              <a:t>tal</a:t>
            </a:r>
            <a:r>
              <a:rPr lang="en-US" dirty="0" smtClean="0"/>
              <a:t> MR </a:t>
            </a:r>
            <a:r>
              <a:rPr lang="en-US" dirty="0" err="1" smtClean="0"/>
              <a:t>görüntüsünün</a:t>
            </a:r>
            <a:r>
              <a:rPr lang="en-US" dirty="0" smtClean="0"/>
              <a:t> </a:t>
            </a:r>
            <a:r>
              <a:rPr lang="en-US" dirty="0" err="1" smtClean="0"/>
              <a:t>histogramından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 smtClean="0"/>
              <a:t>ortalama</a:t>
            </a:r>
            <a:r>
              <a:rPr lang="en-US" dirty="0" smtClean="0"/>
              <a:t> histogram </a:t>
            </a:r>
            <a:r>
              <a:rPr lang="en-US" dirty="0" err="1" smtClean="0"/>
              <a:t>grafiği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tekil</a:t>
            </a:r>
            <a:r>
              <a:rPr lang="en-US" dirty="0"/>
              <a:t> </a:t>
            </a:r>
            <a:r>
              <a:rPr lang="en-US" dirty="0" err="1" smtClean="0"/>
              <a:t>midsagi</a:t>
            </a:r>
            <a:r>
              <a:rPr lang="tr-TR" dirty="0" smtClean="0"/>
              <a:t>t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/>
              <a:t>görüntülerin</a:t>
            </a:r>
            <a:r>
              <a:rPr lang="en-US" dirty="0"/>
              <a:t> </a:t>
            </a:r>
            <a:r>
              <a:rPr lang="en-US" dirty="0" err="1"/>
              <a:t>histogramı</a:t>
            </a:r>
            <a:r>
              <a:rPr lang="en-US" dirty="0"/>
              <a:t> </a:t>
            </a:r>
            <a:r>
              <a:rPr lang="en-US" dirty="0" err="1"/>
              <a:t>yandaki</a:t>
            </a:r>
            <a:r>
              <a:rPr lang="en-US" dirty="0"/>
              <a:t> </a:t>
            </a:r>
            <a:r>
              <a:rPr lang="en-US" dirty="0" err="1" smtClean="0"/>
              <a:t>ortalama</a:t>
            </a:r>
            <a:r>
              <a:rPr lang="en-US" dirty="0" smtClean="0"/>
              <a:t> </a:t>
            </a:r>
            <a:r>
              <a:rPr lang="en-US" dirty="0" err="1"/>
              <a:t>historama</a:t>
            </a:r>
            <a:r>
              <a:rPr lang="en-US" dirty="0"/>
              <a:t> </a:t>
            </a:r>
            <a:r>
              <a:rPr lang="en-US" dirty="0" err="1"/>
              <a:t>eşleştirilir</a:t>
            </a:r>
            <a:endParaRPr 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878407"/>
            <a:ext cx="38671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14525" y="4572000"/>
            <a:ext cx="32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E</a:t>
            </a:r>
            <a:r>
              <a:rPr lang="en-US" dirty="0" err="1" smtClean="0"/>
              <a:t>lde</a:t>
            </a:r>
            <a:r>
              <a:rPr lang="en-US" dirty="0" smtClean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 smtClean="0"/>
              <a:t>ortalama</a:t>
            </a:r>
            <a:r>
              <a:rPr lang="en-US" dirty="0" smtClean="0"/>
              <a:t> </a:t>
            </a:r>
            <a:r>
              <a:rPr lang="en-US" dirty="0" err="1" smtClean="0"/>
              <a:t>midsagit</a:t>
            </a:r>
            <a:r>
              <a:rPr lang="tr-TR" dirty="0" smtClean="0"/>
              <a:t>t</a:t>
            </a:r>
            <a:r>
              <a:rPr lang="en-US" dirty="0" smtClean="0"/>
              <a:t>al </a:t>
            </a:r>
            <a:r>
              <a:rPr lang="en-US" dirty="0" err="1" smtClean="0"/>
              <a:t>histogramın</a:t>
            </a:r>
            <a:r>
              <a:rPr lang="en-US" dirty="0" smtClean="0"/>
              <a:t> </a:t>
            </a:r>
            <a:r>
              <a:rPr lang="en-US" dirty="0" err="1" smtClean="0"/>
              <a:t>düzeltilmiş</a:t>
            </a:r>
            <a:r>
              <a:rPr lang="en-US" dirty="0" smtClean="0"/>
              <a:t> </a:t>
            </a:r>
            <a:r>
              <a:rPr lang="en-US" dirty="0" err="1" smtClean="0"/>
              <a:t>hali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[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tekil</a:t>
            </a:r>
            <a:r>
              <a:rPr lang="en-US" dirty="0" smtClean="0"/>
              <a:t> </a:t>
            </a:r>
            <a:r>
              <a:rPr lang="en-US" dirty="0" err="1" smtClean="0"/>
              <a:t>midsagit</a:t>
            </a:r>
            <a:r>
              <a:rPr lang="tr-TR" dirty="0" smtClean="0"/>
              <a:t>t</a:t>
            </a:r>
            <a:r>
              <a:rPr lang="en-US" dirty="0" smtClean="0"/>
              <a:t>al </a:t>
            </a:r>
            <a:r>
              <a:rPr lang="en-US" dirty="0" err="1" smtClean="0"/>
              <a:t>görüntüler</a:t>
            </a:r>
            <a:r>
              <a:rPr lang="en-US" dirty="0" smtClean="0"/>
              <a:t> match </a:t>
            </a:r>
            <a:r>
              <a:rPr lang="en-US" dirty="0" err="1" smtClean="0"/>
              <a:t>edildikten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,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düzeltilir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. KK </a:t>
            </a:r>
            <a:r>
              <a:rPr lang="en-US" sz="4000" dirty="0" err="1" smtClean="0"/>
              <a:t>Alanının</a:t>
            </a:r>
            <a:r>
              <a:rPr lang="en-US" sz="4000" dirty="0" smtClean="0"/>
              <a:t> </a:t>
            </a:r>
            <a:r>
              <a:rPr lang="en-US" sz="4000" dirty="0" err="1" smtClean="0"/>
              <a:t>Çıkarılması</a:t>
            </a:r>
            <a:endParaRPr lang="en-US" sz="4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r:id="rId4" imgW="3416300" imgH="254000" progId="Equation.DSMT4">
                  <p:embed/>
                </p:oleObj>
              </mc:Choice>
              <mc:Fallback>
                <p:oleObj r:id="rId4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59326" y="1066800"/>
            <a:ext cx="8756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Histogram </a:t>
            </a:r>
            <a:r>
              <a:rPr lang="en-US" dirty="0" err="1"/>
              <a:t>grafiğindeki</a:t>
            </a:r>
            <a:r>
              <a:rPr lang="en-US" dirty="0"/>
              <a:t> ilk </a:t>
            </a:r>
            <a:r>
              <a:rPr lang="en-US" dirty="0" err="1"/>
              <a:t>vadi</a:t>
            </a:r>
            <a:r>
              <a:rPr lang="en-US" dirty="0"/>
              <a:t> </a:t>
            </a:r>
            <a:r>
              <a:rPr lang="en-US" dirty="0" err="1" smtClean="0"/>
              <a:t>değerine</a:t>
            </a:r>
            <a:r>
              <a:rPr lang="en-US" dirty="0" smtClean="0"/>
              <a:t> (v)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değere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tepe</a:t>
            </a:r>
            <a:r>
              <a:rPr lang="en-US" dirty="0"/>
              <a:t> </a:t>
            </a:r>
            <a:r>
              <a:rPr lang="en-US" dirty="0" err="1"/>
              <a:t>noktasından</a:t>
            </a:r>
            <a:r>
              <a:rPr lang="en-US" dirty="0"/>
              <a:t> </a:t>
            </a:r>
            <a:r>
              <a:rPr lang="en-US" dirty="0" err="1" smtClean="0"/>
              <a:t>sonraki</a:t>
            </a:r>
            <a:r>
              <a:rPr lang="en-US" dirty="0" smtClean="0"/>
              <a:t> </a:t>
            </a:r>
            <a:r>
              <a:rPr lang="en-US" dirty="0" err="1" smtClean="0"/>
              <a:t>vadi</a:t>
            </a:r>
            <a:r>
              <a:rPr lang="en-US" dirty="0" smtClean="0"/>
              <a:t> (w) </a:t>
            </a:r>
            <a:r>
              <a:rPr lang="en-US" dirty="0"/>
              <a:t>(</a:t>
            </a:r>
            <a:r>
              <a:rPr lang="en-US" dirty="0" err="1"/>
              <a:t>yoğunluk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) </a:t>
            </a:r>
            <a:r>
              <a:rPr lang="en-US" dirty="0" err="1"/>
              <a:t>eşik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alınarak</a:t>
            </a:r>
            <a:r>
              <a:rPr lang="en-US" dirty="0"/>
              <a:t> </a:t>
            </a:r>
            <a:r>
              <a:rPr lang="en-US" dirty="0" err="1"/>
              <a:t>bölütlenen</a:t>
            </a:r>
            <a:r>
              <a:rPr lang="en-US" dirty="0"/>
              <a:t> </a:t>
            </a:r>
            <a:r>
              <a:rPr lang="en-US" dirty="0" err="1"/>
              <a:t>görüntüye</a:t>
            </a:r>
            <a:r>
              <a:rPr lang="en-US" dirty="0"/>
              <a:t>, </a:t>
            </a:r>
            <a:r>
              <a:rPr lang="en-US" dirty="0" err="1"/>
              <a:t>ortanca</a:t>
            </a:r>
            <a:r>
              <a:rPr lang="en-US" dirty="0"/>
              <a:t> </a:t>
            </a:r>
            <a:r>
              <a:rPr lang="en-US" dirty="0" err="1"/>
              <a:t>filtre</a:t>
            </a:r>
            <a:r>
              <a:rPr lang="en-US" dirty="0"/>
              <a:t> </a:t>
            </a:r>
            <a:r>
              <a:rPr lang="en-US" dirty="0" err="1"/>
              <a:t>uygulanarak</a:t>
            </a:r>
            <a:r>
              <a:rPr lang="en-US" dirty="0"/>
              <a:t>, 4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komşulukla</a:t>
            </a:r>
            <a:r>
              <a:rPr lang="en-US" dirty="0"/>
              <a:t> </a:t>
            </a:r>
            <a:r>
              <a:rPr lang="en-US" dirty="0" err="1"/>
              <a:t>resimdeki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parçalar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edilmektedir</a:t>
            </a:r>
            <a:r>
              <a:rPr lang="en-US" dirty="0"/>
              <a:t>.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4864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92" y="2376487"/>
            <a:ext cx="30575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0" y="5257800"/>
            <a:ext cx="29221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Sonuç</a:t>
            </a:r>
            <a:r>
              <a:rPr lang="en-US" dirty="0" smtClean="0"/>
              <a:t> </a:t>
            </a:r>
            <a:r>
              <a:rPr lang="en-US" dirty="0" err="1" smtClean="0"/>
              <a:t>görüntü</a:t>
            </a:r>
            <a:r>
              <a:rPr lang="en-US" dirty="0" smtClean="0"/>
              <a:t>; </a:t>
            </a:r>
            <a:r>
              <a:rPr lang="en-US" dirty="0" err="1" smtClean="0"/>
              <a:t>ayrıştırıldığı</a:t>
            </a:r>
            <a:r>
              <a:rPr lang="en-US" dirty="0" smtClean="0"/>
              <a:t> </a:t>
            </a:r>
          </a:p>
          <a:p>
            <a:r>
              <a:rPr lang="tr-TR" dirty="0" err="1"/>
              <a:t>g</a:t>
            </a:r>
            <a:r>
              <a:rPr lang="en-US" dirty="0" err="1" smtClean="0"/>
              <a:t>özlenen</a:t>
            </a:r>
            <a:r>
              <a:rPr lang="en-US" dirty="0" smtClean="0"/>
              <a:t> Corpus Callosum </a:t>
            </a:r>
            <a:r>
              <a:rPr lang="en-US" dirty="0" err="1" smtClean="0"/>
              <a:t>ve</a:t>
            </a:r>
            <a:endParaRPr lang="en-US" dirty="0" smtClean="0"/>
          </a:p>
          <a:p>
            <a:r>
              <a:rPr lang="en-US" dirty="0" smtClean="0"/>
              <a:t>Brain 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. KK </a:t>
            </a:r>
            <a:r>
              <a:rPr lang="en-US" sz="4000" dirty="0" err="1" smtClean="0"/>
              <a:t>Alanının</a:t>
            </a:r>
            <a:r>
              <a:rPr lang="en-US" sz="4000" dirty="0" smtClean="0"/>
              <a:t> </a:t>
            </a:r>
            <a:r>
              <a:rPr lang="en-US" sz="4000" dirty="0" err="1" smtClean="0"/>
              <a:t>Çıkarılması</a:t>
            </a:r>
            <a:endParaRPr lang="en-US" sz="4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r:id="rId4" imgW="3416300" imgH="254000" progId="Equation.DSMT4">
                  <p:embed/>
                </p:oleObj>
              </mc:Choice>
              <mc:Fallback>
                <p:oleObj r:id="rId4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597083"/>
              </p:ext>
            </p:extLst>
          </p:nvPr>
        </p:nvGraphicFramePr>
        <p:xfrm>
          <a:off x="381000" y="1012686"/>
          <a:ext cx="8534400" cy="5159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4400"/>
              </a:tblGrid>
              <a:tr h="481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LI" sz="1600" dirty="0">
                          <a:effectLst/>
                        </a:rPr>
                        <a:t>Algoritma </a:t>
                      </a:r>
                      <a:r>
                        <a:rPr lang="de-LI" sz="1600" dirty="0" smtClean="0">
                          <a:effectLst/>
                        </a:rPr>
                        <a:t>: </a:t>
                      </a:r>
                      <a:r>
                        <a:rPr lang="de-LI" sz="1600" dirty="0">
                          <a:effectLst/>
                        </a:rPr>
                        <a:t>Vadi Eşlendirme (VE) </a:t>
                      </a:r>
                      <a:r>
                        <a:rPr lang="de-LI" sz="1600" dirty="0" smtClean="0">
                          <a:effectLst/>
                        </a:rPr>
                        <a:t>Algoritması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27305" marT="0" marB="0" anchor="ctr"/>
                </a:tc>
              </a:tr>
              <a:tr h="4678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1.MR görüntüsü yoğunluk değerlerini [0,256) aralığında ölçeklendir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2.Rastgele seçilen 10 görüntünün ortalama histogramını hesapla (meanhist)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3.Görüntü histogramını meanhist'e eşleştir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4.Eşleştirilen histogramı düzleştir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5.İlk tepe noktasını bul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6.Eğim düşümü ile bu noktadan sonraki ilk vadiyi bul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7.Tepe tırmanma ile bu vadiden sonraki ikinci tepe noktasını bul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8. İkinci tepe noktasından sonraki vadiye en yakın histogram değerine sahip noktayı bul (w)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9. [w-5, w+30] aralığındaki her bir yoğunluk değeri L için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10.     Görüntüyü L ile eşikle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11.     5x5'lik maske ile ortanca filtre uygula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12.     4-bağlı komşuluk ile bağlı parçaları bul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13.     Her bir bağlı parça için</a:t>
                      </a:r>
                      <a:endParaRPr lang="en-US" sz="1600" dirty="0">
                        <a:effectLst/>
                      </a:endParaRPr>
                    </a:p>
                    <a:p>
                      <a:pPr marL="228600" indent="-228600" algn="just">
                        <a:spcAft>
                          <a:spcPts val="0"/>
                        </a:spcAft>
                        <a:buAutoNum type="arabicPeriod" startAt="14"/>
                      </a:pPr>
                      <a:r>
                        <a:rPr lang="tr-TR" sz="1600" dirty="0" smtClean="0">
                          <a:effectLst/>
                        </a:rPr>
                        <a:t>Eğer </a:t>
                      </a:r>
                      <a:r>
                        <a:rPr lang="tr-TR" sz="1600" dirty="0">
                          <a:effectLst/>
                        </a:rPr>
                        <a:t>alan &gt; 5 cm</a:t>
                      </a:r>
                      <a:r>
                        <a:rPr lang="tr-TR" sz="1600" baseline="30000" dirty="0">
                          <a:effectLst/>
                        </a:rPr>
                        <a:t>2</a:t>
                      </a:r>
                      <a:r>
                        <a:rPr lang="tr-TR" sz="1600" dirty="0">
                          <a:effectLst/>
                        </a:rPr>
                        <a:t> ve oryantasyon |-13,13|, yatay konum görüntü merkezine göre |-40, 40</a:t>
                      </a:r>
                      <a:r>
                        <a:rPr lang="tr-TR" sz="1600" dirty="0" smtClean="0">
                          <a:effectLst/>
                        </a:rPr>
                        <a:t>|,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None/>
                      </a:pPr>
                      <a:r>
                        <a:rPr lang="tr-TR" sz="1600" dirty="0" smtClean="0">
                          <a:effectLst/>
                        </a:rPr>
                        <a:t> </a:t>
                      </a:r>
                      <a:r>
                        <a:rPr lang="tr-TR" sz="1600" dirty="0">
                          <a:effectLst/>
                        </a:rPr>
                        <a:t>en/boy oranı [2.5,4.5] aralığında ise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15.	      KK bulundu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273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7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. KK </a:t>
            </a:r>
            <a:r>
              <a:rPr lang="en-US" sz="4000" dirty="0" err="1" smtClean="0"/>
              <a:t>Alanının</a:t>
            </a:r>
            <a:r>
              <a:rPr lang="en-US" sz="4000" dirty="0" smtClean="0"/>
              <a:t> </a:t>
            </a:r>
            <a:r>
              <a:rPr lang="en-US" sz="4000" dirty="0" err="1" smtClean="0"/>
              <a:t>Çıkarılması</a:t>
            </a:r>
            <a:endParaRPr lang="en-US" sz="4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r:id="rId4" imgW="3416300" imgH="254000" progId="Equation.DSMT4">
                  <p:embed/>
                </p:oleObj>
              </mc:Choice>
              <mc:Fallback>
                <p:oleObj r:id="rId4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59326" y="1066800"/>
            <a:ext cx="8756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Histogram </a:t>
            </a:r>
            <a:r>
              <a:rPr lang="en-US" dirty="0" err="1"/>
              <a:t>grafiğindeki</a:t>
            </a:r>
            <a:r>
              <a:rPr lang="en-US" dirty="0"/>
              <a:t> ilk </a:t>
            </a:r>
            <a:r>
              <a:rPr lang="en-US" dirty="0" err="1"/>
              <a:t>vadi</a:t>
            </a:r>
            <a:r>
              <a:rPr lang="en-US" dirty="0"/>
              <a:t> </a:t>
            </a:r>
            <a:r>
              <a:rPr lang="en-US" dirty="0" err="1" smtClean="0"/>
              <a:t>değerine</a:t>
            </a:r>
            <a:r>
              <a:rPr lang="en-US" dirty="0" smtClean="0"/>
              <a:t> (v)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değere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tepe</a:t>
            </a:r>
            <a:r>
              <a:rPr lang="en-US" dirty="0"/>
              <a:t> </a:t>
            </a:r>
            <a:r>
              <a:rPr lang="en-US" dirty="0" err="1"/>
              <a:t>noktasından</a:t>
            </a:r>
            <a:r>
              <a:rPr lang="en-US" dirty="0"/>
              <a:t> </a:t>
            </a:r>
            <a:r>
              <a:rPr lang="en-US" dirty="0" err="1" smtClean="0"/>
              <a:t>sonraki</a:t>
            </a:r>
            <a:r>
              <a:rPr lang="en-US" dirty="0" smtClean="0"/>
              <a:t> </a:t>
            </a:r>
            <a:r>
              <a:rPr lang="en-US" dirty="0" err="1" smtClean="0"/>
              <a:t>vadi</a:t>
            </a:r>
            <a:r>
              <a:rPr lang="en-US" dirty="0" smtClean="0"/>
              <a:t> (w) </a:t>
            </a:r>
            <a:r>
              <a:rPr lang="en-US" dirty="0"/>
              <a:t>(</a:t>
            </a:r>
            <a:r>
              <a:rPr lang="en-US" dirty="0" err="1"/>
              <a:t>yoğunluk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) </a:t>
            </a:r>
            <a:r>
              <a:rPr lang="en-US" dirty="0" err="1"/>
              <a:t>eşik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alınarak</a:t>
            </a:r>
            <a:r>
              <a:rPr lang="en-US" dirty="0"/>
              <a:t> </a:t>
            </a:r>
            <a:r>
              <a:rPr lang="en-US" dirty="0" err="1"/>
              <a:t>bölütlenen</a:t>
            </a:r>
            <a:r>
              <a:rPr lang="en-US" dirty="0"/>
              <a:t> </a:t>
            </a:r>
            <a:r>
              <a:rPr lang="en-US" dirty="0" err="1"/>
              <a:t>görüntüye</a:t>
            </a:r>
            <a:r>
              <a:rPr lang="en-US" dirty="0"/>
              <a:t>, </a:t>
            </a:r>
            <a:r>
              <a:rPr lang="en-US" dirty="0" err="1"/>
              <a:t>ortanca</a:t>
            </a:r>
            <a:r>
              <a:rPr lang="en-US" dirty="0"/>
              <a:t> </a:t>
            </a:r>
            <a:r>
              <a:rPr lang="en-US" dirty="0" err="1"/>
              <a:t>filtre</a:t>
            </a:r>
            <a:r>
              <a:rPr lang="en-US" dirty="0"/>
              <a:t> </a:t>
            </a:r>
            <a:r>
              <a:rPr lang="en-US" dirty="0" err="1"/>
              <a:t>uygulanarak</a:t>
            </a:r>
            <a:r>
              <a:rPr lang="en-US" dirty="0"/>
              <a:t>, 4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komşulukla</a:t>
            </a:r>
            <a:r>
              <a:rPr lang="en-US" dirty="0"/>
              <a:t> </a:t>
            </a:r>
            <a:r>
              <a:rPr lang="en-US" dirty="0" err="1"/>
              <a:t>resimdeki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parçalar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edilmektedir</a:t>
            </a:r>
            <a:r>
              <a:rPr lang="en-US" dirty="0"/>
              <a:t>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28" y="2286000"/>
            <a:ext cx="2303463" cy="267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2303463" cy="267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5257800"/>
            <a:ext cx="446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VE algoritması ile tespit edilen KK alanı örneği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74372"/>
            <a:ext cx="2922588" cy="337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9326" y="152400"/>
            <a:ext cx="8984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3. </a:t>
            </a:r>
            <a:r>
              <a:rPr lang="en-US" sz="3600" dirty="0" err="1" smtClean="0"/>
              <a:t>Referans</a:t>
            </a:r>
            <a:r>
              <a:rPr lang="en-US" sz="3600" dirty="0" smtClean="0"/>
              <a:t> </a:t>
            </a:r>
            <a:r>
              <a:rPr lang="en-US" sz="3600" dirty="0" err="1" smtClean="0"/>
              <a:t>Noktaları</a:t>
            </a:r>
            <a:r>
              <a:rPr lang="en-US" sz="3600" dirty="0" smtClean="0"/>
              <a:t> </a:t>
            </a:r>
            <a:r>
              <a:rPr lang="en-US" sz="3600" dirty="0" err="1" smtClean="0"/>
              <a:t>Tespiti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MNI </a:t>
            </a:r>
            <a:r>
              <a:rPr lang="en-US" sz="3600" dirty="0" err="1" smtClean="0"/>
              <a:t>Kayıtlama</a:t>
            </a:r>
            <a:endParaRPr lang="en-US" sz="3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r:id="rId5" imgW="3416300" imgH="254000" progId="Equation.DSMT4">
                  <p:embed/>
                </p:oleObj>
              </mc:Choice>
              <mc:Fallback>
                <p:oleObj r:id="rId5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6200" y="990600"/>
            <a:ext cx="906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Görüntünün</a:t>
            </a:r>
            <a:r>
              <a:rPr lang="en-US" sz="2000" dirty="0"/>
              <a:t> </a:t>
            </a:r>
            <a:r>
              <a:rPr lang="en-US" sz="2000" dirty="0" err="1"/>
              <a:t>çakıştırılmasında</a:t>
            </a:r>
            <a:r>
              <a:rPr lang="en-US" sz="2000" dirty="0"/>
              <a:t> </a:t>
            </a:r>
            <a:r>
              <a:rPr lang="en-US" sz="2000" dirty="0" err="1"/>
              <a:t>kullanılacak</a:t>
            </a:r>
            <a:r>
              <a:rPr lang="en-US" sz="2000" dirty="0"/>
              <a:t> </a:t>
            </a:r>
            <a:r>
              <a:rPr lang="en-US" sz="2000" dirty="0" err="1"/>
              <a:t>referans</a:t>
            </a:r>
            <a:r>
              <a:rPr lang="en-US" sz="2000" dirty="0"/>
              <a:t> </a:t>
            </a:r>
            <a:r>
              <a:rPr lang="en-US" sz="2000" dirty="0" err="1"/>
              <a:t>noktaları</a:t>
            </a:r>
            <a:r>
              <a:rPr lang="en-US" sz="2000" dirty="0"/>
              <a:t> </a:t>
            </a:r>
            <a:r>
              <a:rPr lang="en-US" sz="2000" dirty="0" err="1"/>
              <a:t>tüm</a:t>
            </a:r>
            <a:r>
              <a:rPr lang="en-US" sz="2000" dirty="0"/>
              <a:t> </a:t>
            </a:r>
            <a:r>
              <a:rPr lang="en-US" sz="2000" dirty="0" err="1"/>
              <a:t>yapısal</a:t>
            </a:r>
            <a:r>
              <a:rPr lang="en-US" sz="2000" dirty="0"/>
              <a:t> </a:t>
            </a:r>
            <a:r>
              <a:rPr lang="en-US" sz="2000" dirty="0" err="1"/>
              <a:t>beyin</a:t>
            </a:r>
            <a:r>
              <a:rPr lang="en-US" sz="2000" dirty="0"/>
              <a:t> MR </a:t>
            </a:r>
            <a:r>
              <a:rPr lang="en-US" sz="2000" dirty="0" err="1"/>
              <a:t>görüntüleri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farklılık</a:t>
            </a:r>
            <a:r>
              <a:rPr lang="en-US" sz="2000" dirty="0"/>
              <a:t> </a:t>
            </a:r>
            <a:r>
              <a:rPr lang="en-US" sz="2000" dirty="0" err="1"/>
              <a:t>gösteren</a:t>
            </a:r>
            <a:r>
              <a:rPr lang="en-US" sz="2000" dirty="0"/>
              <a:t> KK </a:t>
            </a:r>
            <a:r>
              <a:rPr lang="en-US" sz="2000" dirty="0" err="1"/>
              <a:t>alanı</a:t>
            </a:r>
            <a:r>
              <a:rPr lang="en-US" sz="2000" dirty="0"/>
              <a:t> </a:t>
            </a:r>
            <a:r>
              <a:rPr lang="en-US" sz="2000" dirty="0" err="1"/>
              <a:t>üzerinden</a:t>
            </a:r>
            <a:r>
              <a:rPr lang="en-US" sz="2000" dirty="0"/>
              <a:t> </a:t>
            </a:r>
            <a:r>
              <a:rPr lang="en-US" sz="2000" dirty="0" err="1"/>
              <a:t>tespit</a:t>
            </a:r>
            <a:r>
              <a:rPr lang="en-US" sz="2000" dirty="0"/>
              <a:t> </a:t>
            </a:r>
            <a:r>
              <a:rPr lang="en-US" sz="2000" dirty="0" err="1"/>
              <a:t>edilmektedir</a:t>
            </a:r>
            <a:r>
              <a:rPr lang="en-US" sz="2000" dirty="0"/>
              <a:t>. </a:t>
            </a:r>
            <a:r>
              <a:rPr lang="en-US" sz="2000" dirty="0" err="1"/>
              <a:t>KK’nin</a:t>
            </a:r>
            <a:r>
              <a:rPr lang="en-US" sz="2000" dirty="0"/>
              <a:t> </a:t>
            </a:r>
            <a:r>
              <a:rPr lang="en-US" sz="2000" dirty="0" err="1"/>
              <a:t>sınırlarını</a:t>
            </a:r>
            <a:r>
              <a:rPr lang="en-US" sz="2000" dirty="0"/>
              <a:t> </a:t>
            </a:r>
            <a:r>
              <a:rPr lang="en-US" sz="2000" dirty="0" err="1"/>
              <a:t>belirleyen</a:t>
            </a:r>
            <a:r>
              <a:rPr lang="en-US" sz="2000" dirty="0"/>
              <a:t> </a:t>
            </a:r>
            <a:r>
              <a:rPr lang="en-US" sz="2000" dirty="0" err="1"/>
              <a:t>noktalar</a:t>
            </a:r>
            <a:r>
              <a:rPr lang="en-US" sz="2000" dirty="0"/>
              <a:t> </a:t>
            </a:r>
            <a:r>
              <a:rPr lang="en-US" sz="2000" dirty="0" err="1"/>
              <a:t>görüntünün</a:t>
            </a:r>
            <a:r>
              <a:rPr lang="en-US" sz="2000" dirty="0"/>
              <a:t> </a:t>
            </a:r>
            <a:r>
              <a:rPr lang="en-US" sz="2000" dirty="0" err="1"/>
              <a:t>çakıştırılmasında</a:t>
            </a:r>
            <a:r>
              <a:rPr lang="en-US" sz="2000" dirty="0"/>
              <a:t> </a:t>
            </a:r>
            <a:r>
              <a:rPr lang="en-US" sz="2000" dirty="0" err="1"/>
              <a:t>referans</a:t>
            </a:r>
            <a:r>
              <a:rPr lang="en-US" sz="2000" dirty="0"/>
              <a:t> </a:t>
            </a:r>
            <a:r>
              <a:rPr lang="en-US" sz="2000" dirty="0" err="1"/>
              <a:t>noktaları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kullanılmaktadır</a:t>
            </a:r>
            <a:r>
              <a:rPr lang="en-US" sz="20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9326" y="25908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Her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beyin</a:t>
            </a:r>
            <a:r>
              <a:rPr lang="en-US" sz="2000" dirty="0"/>
              <a:t> MR </a:t>
            </a:r>
            <a:r>
              <a:rPr lang="en-US" sz="2000" dirty="0" err="1"/>
              <a:t>görüntüsünde</a:t>
            </a:r>
            <a:r>
              <a:rPr lang="en-US" sz="2000" dirty="0"/>
              <a:t> KK </a:t>
            </a:r>
            <a:r>
              <a:rPr lang="en-US" sz="2000" dirty="0" err="1"/>
              <a:t>alanı</a:t>
            </a:r>
            <a:r>
              <a:rPr lang="en-US" sz="2000" dirty="0"/>
              <a:t> </a:t>
            </a:r>
            <a:r>
              <a:rPr lang="en-US" sz="2000" dirty="0" err="1"/>
              <a:t>üzerindeki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sol </a:t>
            </a:r>
            <a:r>
              <a:rPr lang="en-US" sz="2000" dirty="0" err="1"/>
              <a:t>nokta</a:t>
            </a:r>
            <a:r>
              <a:rPr lang="en-US" sz="2000" dirty="0"/>
              <a:t>, </a:t>
            </a:r>
            <a:r>
              <a:rPr lang="en-US" sz="2000" dirty="0" err="1"/>
              <a:t>sağ</a:t>
            </a:r>
            <a:r>
              <a:rPr lang="en-US" sz="2000" dirty="0"/>
              <a:t> </a:t>
            </a:r>
            <a:r>
              <a:rPr lang="en-US" sz="2000" dirty="0" err="1"/>
              <a:t>taraftaki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alt </a:t>
            </a:r>
            <a:r>
              <a:rPr lang="en-US" sz="2000" dirty="0" err="1"/>
              <a:t>nokta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üst</a:t>
            </a:r>
            <a:r>
              <a:rPr lang="en-US" sz="2000" dirty="0"/>
              <a:t> </a:t>
            </a:r>
            <a:r>
              <a:rPr lang="en-US" sz="2000" dirty="0" err="1"/>
              <a:t>nokta</a:t>
            </a:r>
            <a:r>
              <a:rPr lang="en-US" sz="2000" dirty="0"/>
              <a:t> </a:t>
            </a:r>
            <a:r>
              <a:rPr lang="en-US" sz="2000" dirty="0" err="1"/>
              <a:t>otomatik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tespit</a:t>
            </a:r>
            <a:r>
              <a:rPr lang="en-US" sz="2000" dirty="0"/>
              <a:t> </a:t>
            </a:r>
            <a:r>
              <a:rPr lang="en-US" sz="2000" dirty="0" err="1"/>
              <a:t>edilmekte</a:t>
            </a:r>
            <a:r>
              <a:rPr lang="en-US" sz="2000" dirty="0"/>
              <a:t>, </a:t>
            </a:r>
            <a:r>
              <a:rPr lang="en-US" sz="2000" dirty="0" err="1"/>
              <a:t>belirlenen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referans</a:t>
            </a:r>
            <a:r>
              <a:rPr lang="en-US" sz="2000" dirty="0"/>
              <a:t> </a:t>
            </a:r>
            <a:r>
              <a:rPr lang="en-US" sz="2000" dirty="0" err="1"/>
              <a:t>noktaları</a:t>
            </a:r>
            <a:r>
              <a:rPr lang="en-US" sz="2000" dirty="0"/>
              <a:t> her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çakıştırma</a:t>
            </a:r>
            <a:r>
              <a:rPr lang="en-US" sz="2000" dirty="0"/>
              <a:t> </a:t>
            </a:r>
            <a:r>
              <a:rPr lang="en-US" sz="2000" dirty="0" err="1"/>
              <a:t>işleminde</a:t>
            </a:r>
            <a:r>
              <a:rPr lang="en-US" sz="2000" dirty="0"/>
              <a:t> </a:t>
            </a:r>
            <a:r>
              <a:rPr lang="en-US" sz="2000" dirty="0" err="1"/>
              <a:t>sisteme</a:t>
            </a:r>
            <a:r>
              <a:rPr lang="en-US" sz="2000" dirty="0"/>
              <a:t> </a:t>
            </a:r>
            <a:r>
              <a:rPr lang="en-US" sz="2000" dirty="0" err="1"/>
              <a:t>girdi</a:t>
            </a:r>
            <a:r>
              <a:rPr lang="en-US" sz="2000" dirty="0"/>
              <a:t> </a:t>
            </a:r>
            <a:r>
              <a:rPr lang="en-US" sz="2000" dirty="0" err="1"/>
              <a:t>noktaları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atanmaktadır</a:t>
            </a:r>
            <a:r>
              <a:rPr lang="en-US" sz="2000" dirty="0"/>
              <a:t>.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06463"/>
            <a:ext cx="2743200" cy="313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326" y="152400"/>
            <a:ext cx="8984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3. </a:t>
            </a:r>
            <a:r>
              <a:rPr lang="en-US" sz="3600" dirty="0" err="1" smtClean="0"/>
              <a:t>Referans</a:t>
            </a:r>
            <a:r>
              <a:rPr lang="en-US" sz="3600" dirty="0" smtClean="0"/>
              <a:t> </a:t>
            </a:r>
            <a:r>
              <a:rPr lang="en-US" sz="3600" dirty="0" err="1" smtClean="0"/>
              <a:t>Noktaları</a:t>
            </a:r>
            <a:r>
              <a:rPr lang="en-US" sz="3600" dirty="0" smtClean="0"/>
              <a:t> </a:t>
            </a:r>
            <a:r>
              <a:rPr lang="en-US" sz="3600" dirty="0" err="1" smtClean="0"/>
              <a:t>Tespiti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MNI </a:t>
            </a:r>
            <a:r>
              <a:rPr lang="en-US" sz="3600" dirty="0" err="1" smtClean="0"/>
              <a:t>Kayıtlama</a:t>
            </a:r>
            <a:endParaRPr lang="en-US" sz="3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r:id="rId4" imgW="3416300" imgH="254000" progId="Equation.DSMT4">
                  <p:embed/>
                </p:oleObj>
              </mc:Choice>
              <mc:Fallback>
                <p:oleObj r:id="rId4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9905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MNI </a:t>
            </a:r>
            <a:r>
              <a:rPr lang="en-US" sz="2000" dirty="0" err="1"/>
              <a:t>midsagittal</a:t>
            </a:r>
            <a:r>
              <a:rPr lang="en-US" sz="2000" dirty="0"/>
              <a:t> </a:t>
            </a:r>
            <a:r>
              <a:rPr lang="en-US" sz="2000" dirty="0" err="1"/>
              <a:t>görüntüsünün</a:t>
            </a:r>
            <a:r>
              <a:rPr lang="en-US" sz="2000" dirty="0"/>
              <a:t> </a:t>
            </a:r>
            <a:r>
              <a:rPr lang="en-US" sz="2000" dirty="0" err="1"/>
              <a:t>diğer</a:t>
            </a:r>
            <a:r>
              <a:rPr lang="en-US" sz="2000" dirty="0"/>
              <a:t> </a:t>
            </a:r>
            <a:r>
              <a:rPr lang="en-US" sz="2000" dirty="0" err="1"/>
              <a:t>beyin</a:t>
            </a:r>
            <a:r>
              <a:rPr lang="en-US" sz="2000" dirty="0"/>
              <a:t> MR </a:t>
            </a:r>
            <a:r>
              <a:rPr lang="en-US" sz="2000" dirty="0" err="1"/>
              <a:t>görüntülerinde</a:t>
            </a:r>
            <a:r>
              <a:rPr lang="en-US" sz="2000" dirty="0"/>
              <a:t> </a:t>
            </a:r>
            <a:r>
              <a:rPr lang="en-US" sz="2000" dirty="0" err="1"/>
              <a:t>olduğu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görüntülenebilen</a:t>
            </a:r>
            <a:r>
              <a:rPr lang="en-US" sz="2000" dirty="0"/>
              <a:t> format </a:t>
            </a:r>
            <a:r>
              <a:rPr lang="en-US" sz="2000" dirty="0" err="1"/>
              <a:t>olan</a:t>
            </a:r>
            <a:r>
              <a:rPr lang="en-US" sz="2000" dirty="0"/>
              <a:t> 8 </a:t>
            </a:r>
            <a:r>
              <a:rPr lang="en-US" sz="2000" dirty="0" err="1"/>
              <a:t>bitlik</a:t>
            </a:r>
            <a:r>
              <a:rPr lang="en-US" sz="2000" dirty="0"/>
              <a:t> </a:t>
            </a:r>
            <a:r>
              <a:rPr lang="en-US" sz="2000" dirty="0" err="1"/>
              <a:t>formata</a:t>
            </a:r>
            <a:r>
              <a:rPr lang="en-US" sz="2000" dirty="0"/>
              <a:t> </a:t>
            </a:r>
            <a:r>
              <a:rPr lang="en-US" sz="2000" dirty="0" err="1"/>
              <a:t>dönüştürülmesi</a:t>
            </a:r>
            <a:r>
              <a:rPr lang="en-US" sz="2000" dirty="0"/>
              <a:t> </a:t>
            </a:r>
            <a:r>
              <a:rPr lang="en-US" sz="2000" dirty="0" err="1" smtClean="0"/>
              <a:t>gerekmektedir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056" y="1746977"/>
            <a:ext cx="2796887" cy="268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18712" y="4455857"/>
            <a:ext cx="2562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MNI</a:t>
            </a:r>
            <a:r>
              <a:rPr lang="en-US" dirty="0" smtClean="0"/>
              <a:t>305</a:t>
            </a:r>
            <a:r>
              <a:rPr lang="tr-TR" dirty="0" smtClean="0"/>
              <a:t> </a:t>
            </a:r>
            <a:r>
              <a:rPr lang="tr-TR" dirty="0"/>
              <a:t>midsagittal kesiti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4120" y="5334000"/>
            <a:ext cx="670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Beyin MR görüntüsü üzerinden otomatik olarak belirlenen referans noktalarına MNI305 midsagittal kesiti üzerinde karşılık gelen noktalar seçilerek çakıştırma işleminde temel noktalar (base points) olarak </a:t>
            </a:r>
            <a:r>
              <a:rPr lang="tr-TR" dirty="0" smtClean="0"/>
              <a:t>kullanılmaktadır.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326" y="152400"/>
            <a:ext cx="8984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3. </a:t>
            </a:r>
            <a:r>
              <a:rPr lang="en-US" sz="3600" dirty="0" err="1" smtClean="0"/>
              <a:t>Sonuçlar</a:t>
            </a:r>
            <a:endParaRPr lang="en-US" sz="3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r:id="rId4" imgW="3416300" imgH="254000" progId="Equation.DSMT4">
                  <p:embed/>
                </p:oleObj>
              </mc:Choice>
              <mc:Fallback>
                <p:oleObj r:id="rId4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09800" y="990600"/>
            <a:ext cx="6705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Bu çalışmada 3 Tesla MR cihazı ile elde edilmiş,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512x512 </a:t>
            </a:r>
            <a:r>
              <a:rPr lang="tr-TR" sz="2400" dirty="0"/>
              <a:t>piksel boyutunda, T1-ağırlıklı yapısal beyin MR görüntülerinin midsagittal </a:t>
            </a:r>
            <a:r>
              <a:rPr lang="tr-TR" sz="2400" dirty="0" smtClean="0"/>
              <a:t>kesit</a:t>
            </a:r>
            <a:r>
              <a:rPr lang="en-US" sz="2400" dirty="0" err="1" smtClean="0"/>
              <a:t>leri</a:t>
            </a:r>
            <a:r>
              <a:rPr lang="en-US" sz="2400" dirty="0" smtClean="0"/>
              <a:t> </a:t>
            </a:r>
            <a:r>
              <a:rPr lang="en-US" sz="2400" dirty="0" err="1" smtClean="0"/>
              <a:t>kullanılmıştır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KK </a:t>
            </a:r>
            <a:r>
              <a:rPr lang="tr-TR" sz="2400" dirty="0"/>
              <a:t>alanı VE algoritması </a:t>
            </a:r>
            <a:r>
              <a:rPr lang="tr-TR" sz="2400" dirty="0" smtClean="0"/>
              <a:t>ile </a:t>
            </a:r>
            <a:r>
              <a:rPr lang="tr-TR" sz="2400" dirty="0"/>
              <a:t>otomatik olarak tespit edilmiştir.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Görüntülerin </a:t>
            </a:r>
            <a:r>
              <a:rPr lang="tr-TR" sz="2400" dirty="0"/>
              <a:t>bu alanı üzerinden belirlenen referans noktaları ile MNI görüntü uzayına çakıştırılması gerçekleştirilmiştir.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Önerilen </a:t>
            </a:r>
            <a:r>
              <a:rPr lang="tr-TR" sz="2400" dirty="0"/>
              <a:t>yöntem 67 midsagittal beyin MR görüntüsü üzerinde uygulanmıştır.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Bu </a:t>
            </a:r>
            <a:r>
              <a:rPr lang="tr-TR" sz="2400" dirty="0"/>
              <a:t>görüntülerden 64 tanesinde KK alanı doğru tespit edilebildiğinden çakıştırma işlemi gerçekleştirilebilmiştir.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03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28230"/>
            <a:ext cx="2471737" cy="3167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9326" y="152400"/>
            <a:ext cx="8984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3. </a:t>
            </a:r>
            <a:r>
              <a:rPr lang="en-US" sz="3600" dirty="0" err="1" smtClean="0"/>
              <a:t>Sonuçlar</a:t>
            </a:r>
            <a:endParaRPr lang="en-US" sz="3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r:id="rId5" imgW="3416300" imgH="254000" progId="Equation.DSMT4">
                  <p:embed/>
                </p:oleObj>
              </mc:Choice>
              <mc:Fallback>
                <p:oleObj r:id="rId5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59326" y="1143000"/>
            <a:ext cx="8603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Başarılı sonuç alınamayan görüntülerin ilkinde </a:t>
            </a:r>
            <a:r>
              <a:rPr lang="tr-TR" dirty="0" smtClean="0"/>
              <a:t>tespit </a:t>
            </a:r>
            <a:r>
              <a:rPr lang="tr-TR" dirty="0"/>
              <a:t>edilen alan KK’yi kapsamamaktadır.  Uygun eşik değeri bulunmasına rağmen bu değer ile yapılan bölütlemede KK alanı çıkarılamamaktadır</a:t>
            </a:r>
            <a:r>
              <a:rPr lang="tr-TR" dirty="0" smtClean="0"/>
              <a:t>.</a:t>
            </a:r>
            <a:r>
              <a:rPr lang="tr-TR" dirty="0"/>
              <a:t> resimde eşik değerine yakın değere sahip KK dışında çok fazla alan bulunmakta ve gözle dahi KK zor tespit edilebilmektedir. 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75867"/>
            <a:ext cx="2562545" cy="292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5715000"/>
            <a:ext cx="6175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Yöntemin </a:t>
            </a:r>
            <a:r>
              <a:rPr lang="tr-TR" dirty="0"/>
              <a:t>başarısız olduğu diğer iki görüntüde ise tek bir bağlı parça elde edilmekte ancak bu parça en/boy oranı durma koşulunu sağlamadığından KK çıkarılamamaktadır.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326" y="152400"/>
            <a:ext cx="8984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3. </a:t>
            </a:r>
            <a:r>
              <a:rPr lang="en-US" sz="3600" dirty="0" err="1" smtClean="0"/>
              <a:t>Sonuçlar</a:t>
            </a:r>
            <a:endParaRPr lang="en-US" sz="3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r:id="rId4" imgW="3416300" imgH="254000" progId="Equation.DSMT4">
                  <p:embed/>
                </p:oleObj>
              </mc:Choice>
              <mc:Fallback>
                <p:oleObj r:id="rId4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057400" y="1600200"/>
            <a:ext cx="59747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Çakıştırmanın ön adımı olan KK alanı tespitinin gerçekleştirilemediği bu görüntülerde referans noktaları tespit edilememiş dolayısıyla görüntülerin MNI görüntü uzayına çakıştırılmaları sağlanamamıştır. </a:t>
            </a:r>
            <a:endParaRPr lang="en-US" sz="2400" dirty="0"/>
          </a:p>
          <a:p>
            <a:endParaRPr lang="en-US" sz="2400" dirty="0" smtClean="0"/>
          </a:p>
          <a:p>
            <a:r>
              <a:rPr lang="tr-TR" sz="2400" dirty="0" smtClean="0"/>
              <a:t>Yapılan </a:t>
            </a:r>
            <a:r>
              <a:rPr lang="tr-TR" sz="2400" dirty="0"/>
              <a:t>çalışma 2 boyutlu MR görüntüleri üzerinde uygulanmıştır. Gelecekte 3 boyutlu alanda gerçekleştirilmesi hedeflenmektedir.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80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752601" y="1012686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Normal </a:t>
            </a:r>
            <a:r>
              <a:rPr lang="en-US" dirty="0" err="1"/>
              <a:t>olarak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manyetik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rasgele</a:t>
            </a:r>
            <a:r>
              <a:rPr lang="en-US" dirty="0"/>
              <a:t> </a:t>
            </a:r>
            <a:r>
              <a:rPr lang="en-US" dirty="0" err="1"/>
              <a:t>yerleşmiştir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yönü</a:t>
            </a:r>
            <a:r>
              <a:rPr lang="en-US" dirty="0" smtClean="0"/>
              <a:t> </a:t>
            </a:r>
            <a:r>
              <a:rPr lang="en-US" dirty="0" err="1" smtClean="0"/>
              <a:t>yoktur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i="1" u="sng" dirty="0" err="1" smtClean="0"/>
              <a:t>Temel</a:t>
            </a:r>
            <a:r>
              <a:rPr lang="en-US" i="1" u="sng" dirty="0" smtClean="0"/>
              <a:t> </a:t>
            </a:r>
            <a:r>
              <a:rPr lang="en-US" i="1" u="sng" dirty="0" err="1"/>
              <a:t>olarak</a:t>
            </a:r>
            <a:r>
              <a:rPr lang="en-US" i="1" u="sng" dirty="0"/>
              <a:t> </a:t>
            </a:r>
            <a:r>
              <a:rPr lang="en-US" i="1" u="sng" dirty="0" err="1"/>
              <a:t>çok</a:t>
            </a:r>
            <a:r>
              <a:rPr lang="en-US" i="1" u="sng" dirty="0"/>
              <a:t> </a:t>
            </a:r>
            <a:r>
              <a:rPr lang="en-US" i="1" u="sng" dirty="0" err="1"/>
              <a:t>güçlü</a:t>
            </a:r>
            <a:r>
              <a:rPr lang="en-US" i="1" u="sng" dirty="0"/>
              <a:t> </a:t>
            </a:r>
            <a:r>
              <a:rPr lang="en-US" i="1" u="sng" dirty="0" err="1"/>
              <a:t>bir</a:t>
            </a:r>
            <a:r>
              <a:rPr lang="en-US" i="1" u="sng" dirty="0"/>
              <a:t> </a:t>
            </a:r>
            <a:r>
              <a:rPr lang="en-US" i="1" u="sng" dirty="0" err="1"/>
              <a:t>mıknatıs</a:t>
            </a:r>
            <a:r>
              <a:rPr lang="en-US" i="1" u="sng" dirty="0"/>
              <a:t> </a:t>
            </a:r>
            <a:r>
              <a:rPr lang="en-US" i="1" u="sng" dirty="0" err="1"/>
              <a:t>olan</a:t>
            </a:r>
            <a:r>
              <a:rPr lang="en-US" i="1" u="sng" dirty="0"/>
              <a:t> MR </a:t>
            </a:r>
            <a:r>
              <a:rPr lang="en-US" i="1" u="sng" dirty="0" err="1"/>
              <a:t>tarayıcısı</a:t>
            </a:r>
            <a:r>
              <a:rPr lang="en-US" i="1" u="sng" dirty="0"/>
              <a:t> </a:t>
            </a:r>
            <a:r>
              <a:rPr lang="en-US" i="1" u="sng" dirty="0" err="1"/>
              <a:t>içine</a:t>
            </a:r>
            <a:r>
              <a:rPr lang="en-US" i="1" u="sng" dirty="0"/>
              <a:t> </a:t>
            </a:r>
            <a:r>
              <a:rPr lang="en-US" i="1" u="sng" dirty="0" err="1"/>
              <a:t>bir</a:t>
            </a:r>
            <a:r>
              <a:rPr lang="en-US" i="1" u="sng" dirty="0"/>
              <a:t> </a:t>
            </a:r>
            <a:r>
              <a:rPr lang="en-US" i="1" u="sng" dirty="0" err="1"/>
              <a:t>kişi</a:t>
            </a:r>
            <a:r>
              <a:rPr lang="en-US" i="1" u="sng" dirty="0"/>
              <a:t> </a:t>
            </a:r>
            <a:r>
              <a:rPr lang="en-US" i="1" u="sng" dirty="0" err="1"/>
              <a:t>konduğunda</a:t>
            </a:r>
            <a:r>
              <a:rPr lang="en-US" i="1" u="sng" dirty="0"/>
              <a:t>, </a:t>
            </a:r>
            <a:r>
              <a:rPr lang="en-US" i="1" u="sng" dirty="0" err="1"/>
              <a:t>vücudundaki</a:t>
            </a:r>
            <a:r>
              <a:rPr lang="en-US" i="1" u="sng" dirty="0"/>
              <a:t> </a:t>
            </a:r>
            <a:r>
              <a:rPr lang="en-US" i="1" u="sng" dirty="0" err="1"/>
              <a:t>protonlar</a:t>
            </a:r>
            <a:r>
              <a:rPr lang="en-US" i="1" u="sng" dirty="0"/>
              <a:t> </a:t>
            </a:r>
            <a:r>
              <a:rPr lang="en-US" i="1" u="sng" dirty="0" err="1"/>
              <a:t>ya</a:t>
            </a:r>
            <a:r>
              <a:rPr lang="en-US" i="1" u="sng" dirty="0"/>
              <a:t> </a:t>
            </a:r>
            <a:r>
              <a:rPr lang="en-US" i="1" u="sng" dirty="0" err="1"/>
              <a:t>tarayıcının</a:t>
            </a:r>
            <a:r>
              <a:rPr lang="en-US" i="1" u="sng" dirty="0"/>
              <a:t> </a:t>
            </a:r>
            <a:r>
              <a:rPr lang="en-US" i="1" u="sng" dirty="0" err="1"/>
              <a:t>güçlü</a:t>
            </a:r>
            <a:r>
              <a:rPr lang="en-US" i="1" u="sng" dirty="0"/>
              <a:t> </a:t>
            </a:r>
            <a:r>
              <a:rPr lang="en-US" i="1" u="sng" dirty="0" err="1"/>
              <a:t>manyetik</a:t>
            </a:r>
            <a:r>
              <a:rPr lang="en-US" i="1" u="sng" dirty="0"/>
              <a:t> </a:t>
            </a:r>
            <a:r>
              <a:rPr lang="en-US" i="1" u="sng" dirty="0" err="1"/>
              <a:t>alanına</a:t>
            </a:r>
            <a:r>
              <a:rPr lang="en-US" i="1" u="sng" dirty="0"/>
              <a:t> </a:t>
            </a:r>
            <a:r>
              <a:rPr lang="en-US" i="1" u="sng" dirty="0" err="1"/>
              <a:t>doğru</a:t>
            </a:r>
            <a:r>
              <a:rPr lang="en-US" i="1" u="sng" dirty="0"/>
              <a:t> yada </a:t>
            </a:r>
            <a:r>
              <a:rPr lang="en-US" i="1" u="sng" dirty="0" err="1"/>
              <a:t>ona</a:t>
            </a:r>
            <a:r>
              <a:rPr lang="en-US" i="1" u="sng" dirty="0"/>
              <a:t> </a:t>
            </a:r>
            <a:r>
              <a:rPr lang="en-US" i="1" u="sng" dirty="0" err="1"/>
              <a:t>karşı</a:t>
            </a:r>
            <a:r>
              <a:rPr lang="en-US" i="1" u="sng" dirty="0"/>
              <a:t> </a:t>
            </a:r>
            <a:r>
              <a:rPr lang="en-US" i="1" u="sng" dirty="0" err="1"/>
              <a:t>dizilirler</a:t>
            </a:r>
            <a:r>
              <a:rPr lang="en-US" i="1" u="sng" dirty="0" smtClean="0"/>
              <a:t>. (</a:t>
            </a:r>
            <a:r>
              <a:rPr lang="en-US" i="1" u="sng" dirty="0" err="1" smtClean="0"/>
              <a:t>Uygulanan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ana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magnetik</a:t>
            </a:r>
            <a:r>
              <a:rPr lang="en-US" i="1" u="sng" dirty="0" smtClean="0"/>
              <a:t> Bo –longitudinal </a:t>
            </a:r>
            <a:r>
              <a:rPr lang="en-US" i="1" u="sng" dirty="0" err="1" smtClean="0"/>
              <a:t>magnetisation-yönünde</a:t>
            </a:r>
            <a:r>
              <a:rPr lang="en-US" i="1" u="sng" dirty="0" smtClean="0"/>
              <a:t>)</a:t>
            </a:r>
            <a:endParaRPr lang="en-US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2687"/>
            <a:ext cx="1776574" cy="17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23" y="2971799"/>
            <a:ext cx="2262574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45" y="2971799"/>
            <a:ext cx="2004624" cy="178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22" y="2971800"/>
            <a:ext cx="2333625" cy="178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23" y="4876800"/>
            <a:ext cx="2272622" cy="178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45" y="4876800"/>
            <a:ext cx="2004624" cy="178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68" y="4876800"/>
            <a:ext cx="2261613" cy="178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6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326" y="152400"/>
            <a:ext cx="8984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Sorular</a:t>
            </a:r>
            <a:endParaRPr lang="en-US" sz="3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2257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r:id="rId4" imgW="3416300" imgH="254000" progId="Equation.DSMT4">
                  <p:embed/>
                </p:oleObj>
              </mc:Choice>
              <mc:Fallback>
                <p:oleObj r:id="rId4" imgW="3416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574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3124200"/>
            <a:ext cx="33576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Teşekkürler</a:t>
            </a:r>
            <a:r>
              <a:rPr lang="en-US" sz="2400" dirty="0" smtClean="0"/>
              <a:t>….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İletmek</a:t>
            </a:r>
            <a:r>
              <a:rPr lang="en-US" sz="2400" dirty="0" smtClean="0"/>
              <a:t> </a:t>
            </a:r>
            <a:r>
              <a:rPr lang="en-US" sz="2400" dirty="0" err="1" smtClean="0"/>
              <a:t>istedikleriniz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       </a:t>
            </a:r>
            <a:r>
              <a:rPr lang="en-US" sz="2400" dirty="0" smtClean="0">
                <a:hlinkClick r:id="rId6"/>
              </a:rPr>
              <a:t>cinsdikici@gmail.com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+90 (232) 311 3205</a:t>
            </a:r>
          </a:p>
        </p:txBody>
      </p:sp>
    </p:spTree>
    <p:extLst>
      <p:ext uri="{BB962C8B-B14F-4D97-AF65-F5344CB8AC3E}">
        <p14:creationId xmlns:p14="http://schemas.microsoft.com/office/powerpoint/2010/main" val="12342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28600" y="1012686"/>
            <a:ext cx="8839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err="1" smtClean="0"/>
              <a:t>Protonların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büyük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bir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bölümü</a:t>
            </a:r>
            <a:r>
              <a:rPr lang="en-US" i="1" u="sng" dirty="0" smtClean="0"/>
              <a:t>, </a:t>
            </a:r>
            <a:r>
              <a:rPr lang="en-US" i="1" u="sng" dirty="0" err="1" smtClean="0"/>
              <a:t>ana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magnetik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yönünde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paralel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bir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dizilim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gösterirler</a:t>
            </a:r>
            <a:r>
              <a:rPr lang="en-US" i="1" u="sng" dirty="0" smtClean="0"/>
              <a:t> (</a:t>
            </a:r>
            <a:r>
              <a:rPr lang="en-US" i="1" u="sng" dirty="0" err="1" smtClean="0"/>
              <a:t>düşük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enerji</a:t>
            </a:r>
            <a:r>
              <a:rPr lang="en-US" i="1" u="sng" dirty="0" smtClean="0"/>
              <a:t>).</a:t>
            </a:r>
          </a:p>
          <a:p>
            <a:endParaRPr lang="en-US" i="1" u="sng" dirty="0"/>
          </a:p>
          <a:p>
            <a:r>
              <a:rPr lang="en-US" i="1" u="sng" dirty="0" err="1" smtClean="0"/>
              <a:t>Protonların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az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bir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bölümü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ise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ters-paralel</a:t>
            </a:r>
            <a:r>
              <a:rPr lang="en-US" i="1" u="sng" dirty="0" smtClean="0"/>
              <a:t>  (</a:t>
            </a:r>
            <a:r>
              <a:rPr lang="en-US" i="1" u="sng" dirty="0" err="1" smtClean="0"/>
              <a:t>yüksek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enerji</a:t>
            </a:r>
            <a:r>
              <a:rPr lang="en-US" i="1" u="sng" dirty="0" smtClean="0"/>
              <a:t>) </a:t>
            </a:r>
            <a:r>
              <a:rPr lang="en-US" i="1" u="sng" dirty="0" err="1" smtClean="0"/>
              <a:t>dizilimi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sergilerler</a:t>
            </a:r>
            <a:r>
              <a:rPr lang="en-US" i="1" u="sng" dirty="0" smtClean="0"/>
              <a:t>. Bu </a:t>
            </a:r>
            <a:r>
              <a:rPr lang="en-US" i="1" u="sng" dirty="0" err="1" smtClean="0"/>
              <a:t>sebeple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büyük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çoğunluğun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göserdiği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yön</a:t>
            </a:r>
            <a:r>
              <a:rPr lang="en-US" i="1" u="sng" dirty="0" smtClean="0"/>
              <a:t>, “Net </a:t>
            </a:r>
            <a:r>
              <a:rPr lang="en-US" i="1" u="sng" dirty="0" err="1" smtClean="0"/>
              <a:t>manyetik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vektör</a:t>
            </a:r>
            <a:r>
              <a:rPr lang="en-US" i="1" u="sng" dirty="0" smtClean="0"/>
              <a:t>” </a:t>
            </a:r>
            <a:r>
              <a:rPr lang="en-US" i="1" u="sng" dirty="0" err="1" smtClean="0"/>
              <a:t>olarak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bilinir</a:t>
            </a:r>
            <a:r>
              <a:rPr lang="en-US" i="1" u="sng" dirty="0" smtClean="0"/>
              <a:t>. </a:t>
            </a:r>
            <a:endParaRPr lang="en-US" i="1" u="sng" dirty="0"/>
          </a:p>
          <a:p>
            <a:endParaRPr lang="en-US" i="1" u="sng" dirty="0" smtClean="0"/>
          </a:p>
          <a:p>
            <a:r>
              <a:rPr lang="en-US" i="1" u="sng" dirty="0" smtClean="0"/>
              <a:t>[Bu </a:t>
            </a:r>
            <a:r>
              <a:rPr lang="en-US" i="1" u="sng" dirty="0" err="1" smtClean="0"/>
              <a:t>ana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vektör</a:t>
            </a:r>
            <a:r>
              <a:rPr lang="en-US" i="1" u="sng" dirty="0" smtClean="0"/>
              <a:t>, MR </a:t>
            </a:r>
            <a:r>
              <a:rPr lang="en-US" i="1" u="sng" dirty="0" err="1" smtClean="0"/>
              <a:t>cihazında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yatan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hastanın</a:t>
            </a:r>
            <a:r>
              <a:rPr lang="en-US" i="1" u="sng" dirty="0" smtClean="0"/>
              <a:t> Z </a:t>
            </a:r>
            <a:r>
              <a:rPr lang="en-US" i="1" u="sng" dirty="0" err="1" smtClean="0"/>
              <a:t>yönündeki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dizilimi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gösterir</a:t>
            </a:r>
            <a:r>
              <a:rPr lang="en-US" i="1" u="sng" dirty="0" smtClean="0"/>
              <a:t> ]</a:t>
            </a:r>
            <a:endParaRPr lang="en-US" i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64182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5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42950" y="1460983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err="1" smtClean="0"/>
              <a:t>Protonlar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bu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ana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manyetik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alan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etrafında</a:t>
            </a:r>
            <a:r>
              <a:rPr lang="en-US" i="1" u="sng" dirty="0" smtClean="0"/>
              <a:t> (Z </a:t>
            </a:r>
            <a:r>
              <a:rPr lang="en-US" i="1" u="sng" dirty="0" err="1" smtClean="0"/>
              <a:t>ekseni</a:t>
            </a:r>
            <a:r>
              <a:rPr lang="en-US" i="1" u="sng" dirty="0" smtClean="0"/>
              <a:t>) </a:t>
            </a:r>
            <a:r>
              <a:rPr lang="en-US" i="1" u="sng" dirty="0" err="1" smtClean="0"/>
              <a:t>etrafında</a:t>
            </a:r>
            <a:r>
              <a:rPr lang="en-US" i="1" u="sng" dirty="0" smtClean="0"/>
              <a:t> “spin” </a:t>
            </a:r>
            <a:r>
              <a:rPr lang="en-US" i="1" u="sng" dirty="0" err="1" smtClean="0"/>
              <a:t>dönüşü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yaparlar</a:t>
            </a:r>
            <a:r>
              <a:rPr lang="en-US" i="1" u="sng" dirty="0" smtClean="0"/>
              <a:t>. Buna “Precession” </a:t>
            </a:r>
            <a:r>
              <a:rPr lang="en-US" i="1" u="sng" dirty="0" err="1" smtClean="0"/>
              <a:t>denilir</a:t>
            </a:r>
            <a:r>
              <a:rPr lang="en-US" i="1" u="sng" dirty="0" smtClean="0"/>
              <a:t>. </a:t>
            </a:r>
          </a:p>
          <a:p>
            <a:endParaRPr lang="en-US" i="1" u="sng" dirty="0"/>
          </a:p>
          <a:p>
            <a:r>
              <a:rPr lang="en-US" i="1" u="sng" dirty="0" smtClean="0"/>
              <a:t>Precession </a:t>
            </a:r>
            <a:r>
              <a:rPr lang="en-US" i="1" u="sng" dirty="0" err="1" smtClean="0"/>
              <a:t>dönüş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ise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Larmor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frekansı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ile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belirtilir</a:t>
            </a:r>
            <a:r>
              <a:rPr lang="en-US" i="1" u="sng" dirty="0" smtClean="0"/>
              <a:t>.</a:t>
            </a:r>
          </a:p>
          <a:p>
            <a:endParaRPr lang="en-US" i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938311"/>
            <a:ext cx="2476500" cy="30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42950" y="1460983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err="1" smtClean="0"/>
              <a:t>Protonların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hepsi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birlikte</a:t>
            </a:r>
            <a:r>
              <a:rPr lang="en-US" i="1" u="sng" dirty="0" smtClean="0"/>
              <a:t> “</a:t>
            </a:r>
            <a:r>
              <a:rPr lang="en-US" i="1" u="sng" dirty="0" err="1" smtClean="0"/>
              <a:t>topluca</a:t>
            </a:r>
            <a:r>
              <a:rPr lang="en-US" i="1" u="sng" dirty="0" smtClean="0"/>
              <a:t>”  </a:t>
            </a:r>
            <a:r>
              <a:rPr lang="en-US" i="1" u="sng" dirty="0" err="1" smtClean="0"/>
              <a:t>eksen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etrafında</a:t>
            </a:r>
            <a:r>
              <a:rPr lang="en-US" i="1" u="sng" dirty="0" smtClean="0"/>
              <a:t> “spin” </a:t>
            </a:r>
            <a:r>
              <a:rPr lang="en-US" i="1" u="sng" dirty="0" err="1" smtClean="0"/>
              <a:t>hareketlerini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yapıyorlarsa</a:t>
            </a:r>
            <a:r>
              <a:rPr lang="en-US" i="1" u="sng" dirty="0" smtClean="0"/>
              <a:t>, </a:t>
            </a:r>
            <a:r>
              <a:rPr lang="en-US" i="1" u="sng" dirty="0" err="1" smtClean="0"/>
              <a:t>buna</a:t>
            </a:r>
            <a:r>
              <a:rPr lang="en-US" i="1" u="sng" dirty="0" smtClean="0"/>
              <a:t> </a:t>
            </a:r>
            <a:r>
              <a:rPr lang="en-US" i="1" u="sng" dirty="0" smtClean="0">
                <a:solidFill>
                  <a:srgbClr val="FFFF00"/>
                </a:solidFill>
              </a:rPr>
              <a:t>“in-phase” </a:t>
            </a:r>
            <a:r>
              <a:rPr lang="en-US" i="1" u="sng" dirty="0" err="1" smtClean="0"/>
              <a:t>hareketi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adı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verilir</a:t>
            </a:r>
            <a:r>
              <a:rPr lang="en-US" i="1" u="sng" dirty="0" smtClean="0"/>
              <a:t>.</a:t>
            </a:r>
          </a:p>
          <a:p>
            <a:endParaRPr lang="en-US" i="1" u="sng" dirty="0"/>
          </a:p>
          <a:p>
            <a:r>
              <a:rPr lang="en-US" i="1" u="sng" dirty="0" err="1" smtClean="0"/>
              <a:t>Protonların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hepsi</a:t>
            </a:r>
            <a:r>
              <a:rPr lang="en-US" i="1" u="sng" dirty="0" smtClean="0"/>
              <a:t>, </a:t>
            </a:r>
            <a:r>
              <a:rPr lang="en-US" i="1" u="sng" dirty="0" err="1" smtClean="0"/>
              <a:t>ayrı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ayrı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eksen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etrafında</a:t>
            </a:r>
            <a:r>
              <a:rPr lang="en-US" i="1" u="sng" dirty="0" smtClean="0"/>
              <a:t> “spin” </a:t>
            </a:r>
            <a:r>
              <a:rPr lang="en-US" i="1" u="sng" dirty="0" err="1" smtClean="0"/>
              <a:t>hareketlerini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yapıyorlarsa</a:t>
            </a:r>
            <a:r>
              <a:rPr lang="en-US" i="1" u="sng" dirty="0" smtClean="0"/>
              <a:t>, </a:t>
            </a:r>
            <a:r>
              <a:rPr lang="en-US" i="1" u="sng" dirty="0" err="1" smtClean="0"/>
              <a:t>buna</a:t>
            </a:r>
            <a:r>
              <a:rPr lang="en-US" i="1" u="sng" dirty="0" smtClean="0"/>
              <a:t> </a:t>
            </a:r>
            <a:r>
              <a:rPr lang="en-US" i="1" u="sng" dirty="0" smtClean="0">
                <a:solidFill>
                  <a:srgbClr val="FFFF00"/>
                </a:solidFill>
              </a:rPr>
              <a:t>“out of phase</a:t>
            </a:r>
            <a:r>
              <a:rPr lang="en-US" i="1" u="sng" dirty="0" smtClean="0"/>
              <a:t>” </a:t>
            </a:r>
            <a:r>
              <a:rPr lang="en-US" i="1" u="sng" dirty="0" err="1" smtClean="0"/>
              <a:t>hareketi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adı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verilir</a:t>
            </a:r>
            <a:r>
              <a:rPr lang="en-US" i="1" u="sng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49096"/>
            <a:ext cx="6704642" cy="302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1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Manyetik</a:t>
            </a:r>
            <a:r>
              <a:rPr lang="en-US" sz="4000" dirty="0" smtClean="0"/>
              <a:t> </a:t>
            </a:r>
            <a:r>
              <a:rPr lang="en-US" sz="4000" dirty="0" err="1" smtClean="0"/>
              <a:t>Rezonans</a:t>
            </a:r>
            <a:r>
              <a:rPr lang="en-US" sz="4000" dirty="0" smtClean="0"/>
              <a:t> </a:t>
            </a:r>
            <a:r>
              <a:rPr lang="en-US" sz="4000" dirty="0" err="1" smtClean="0"/>
              <a:t>Görüntüleme</a:t>
            </a:r>
            <a:r>
              <a:rPr lang="en-US" sz="4000" dirty="0" smtClean="0"/>
              <a:t> (MRG)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42950" y="1460983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/>
              <a:t>Gradient Coils </a:t>
            </a:r>
            <a:r>
              <a:rPr lang="en-US" i="1" u="sng" dirty="0" err="1" smtClean="0"/>
              <a:t>adı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verilen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sarmallar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ikincil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manyetik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alanı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oluşturmak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için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kullanılırlar</a:t>
            </a:r>
            <a:r>
              <a:rPr lang="en-US" i="1" u="sng" dirty="0" smtClean="0"/>
              <a:t>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2133599"/>
            <a:ext cx="6357937" cy="343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1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2932</Words>
  <Application>Microsoft Office PowerPoint</Application>
  <PresentationFormat>On-screen Show (4:3)</PresentationFormat>
  <Paragraphs>299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Equation.DSMT4</vt:lpstr>
      <vt:lpstr>Yapısal Beyin MR Görüntülerinin  MNI Görüntü Uzayına  Otomatik Çakıştırılması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Muhammed Cinsdikici</dc:creator>
  <cp:lastModifiedBy>David Brain</cp:lastModifiedBy>
  <cp:revision>119</cp:revision>
  <dcterms:created xsi:type="dcterms:W3CDTF">2006-08-16T00:00:00Z</dcterms:created>
  <dcterms:modified xsi:type="dcterms:W3CDTF">2015-05-15T15:55:03Z</dcterms:modified>
</cp:coreProperties>
</file>